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342" r:id="rId3"/>
    <p:sldId id="356" r:id="rId4"/>
    <p:sldId id="357" r:id="rId5"/>
    <p:sldId id="358" r:id="rId6"/>
    <p:sldId id="359" r:id="rId7"/>
    <p:sldId id="360" r:id="rId8"/>
    <p:sldId id="366" r:id="rId9"/>
    <p:sldId id="367" r:id="rId10"/>
    <p:sldId id="368" r:id="rId11"/>
    <p:sldId id="369" r:id="rId12"/>
    <p:sldId id="371" r:id="rId13"/>
    <p:sldId id="372" r:id="rId14"/>
    <p:sldId id="373" r:id="rId15"/>
    <p:sldId id="374" r:id="rId16"/>
    <p:sldId id="375" r:id="rId17"/>
    <p:sldId id="376" r:id="rId18"/>
    <p:sldId id="382" r:id="rId19"/>
    <p:sldId id="377" r:id="rId20"/>
    <p:sldId id="378" r:id="rId21"/>
    <p:sldId id="379" r:id="rId22"/>
    <p:sldId id="380" r:id="rId23"/>
    <p:sldId id="381" r:id="rId24"/>
    <p:sldId id="35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Monday 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Monday 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Monday 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Monday 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Monday 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Monday 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Monday 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Monday 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Monday 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Monday 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t>Monday 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9256-BB9D-4EE1-978B-903609A03B5E}" type="datetimeFigureOut">
              <a:rPr lang="en-US" smtClean="0"/>
              <a:t>Monday 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791C-0A8C-41CF-A358-0882E33B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pPr marL="0" indent="0">
              <a:buNone/>
            </a:pP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2355979" y="1739136"/>
            <a:ext cx="74800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7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ریاضی </a:t>
            </a:r>
            <a:r>
              <a:rPr lang="fa-IR" sz="7200" b="1" dirty="0">
                <a:solidFill>
                  <a:srgbClr val="FF0000"/>
                </a:solidFill>
                <a:cs typeface="B Nazanin" panose="00000400000000000000" pitchFamily="2" charset="-78"/>
              </a:rPr>
              <a:t>سوم دبستان </a:t>
            </a:r>
          </a:p>
          <a:p>
            <a:pPr lvl="0" algn="ctr"/>
            <a:endParaRPr lang="fa-IR" sz="54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5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ارزش مکانی</a:t>
            </a:r>
          </a:p>
          <a:p>
            <a:pPr algn="ctr"/>
            <a:r>
              <a:rPr lang="fa-IR" sz="5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endParaRPr lang="fa-IR" sz="5400" b="1" dirty="0" smtClean="0">
              <a:cs typeface="B Nazanin" panose="00000400000000000000" pitchFamily="2" charset="-78"/>
            </a:endParaRPr>
          </a:p>
          <a:p>
            <a:pPr algn="ctr"/>
            <a:r>
              <a:rPr lang="fa-IR" sz="5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نساء  </a:t>
            </a:r>
            <a:r>
              <a:rPr lang="fa-IR" sz="5400" b="1" dirty="0">
                <a:solidFill>
                  <a:srgbClr val="FF0000"/>
                </a:solidFill>
                <a:cs typeface="B Nazanin" panose="00000400000000000000" pitchFamily="2" charset="-78"/>
              </a:rPr>
              <a:t>پاینده </a:t>
            </a:r>
            <a:endParaRPr lang="fa-IR" sz="5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36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5" y="2317190"/>
            <a:ext cx="11908220" cy="3773893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يک عدد چهار رقمی بنويسيد که رقم يکان آن ٤، دهگانش ٥، صدگانش صفر و هزارگانش ٧ باشد.</a:t>
            </a:r>
            <a:endParaRPr lang="fa-IR" b="1" dirty="0" smtClean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6566" y="1219533"/>
            <a:ext cx="912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مثال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861" y="4204136"/>
            <a:ext cx="11168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cs typeface="B Nazanin" panose="00000400000000000000" pitchFamily="2" charset="-78"/>
              </a:rPr>
              <a:t>به عدد </a:t>
            </a:r>
            <a:r>
              <a:rPr lang="en-US" sz="28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cs typeface="B Nazanin" panose="00000400000000000000" pitchFamily="2" charset="-78"/>
              </a:rPr>
              <a:t>:			به حروف :</a:t>
            </a:r>
            <a:endParaRPr lang="en-US" sz="2800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30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863"/>
            <a:ext cx="11908220" cy="3773893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جاهای خالی را با يکی از کلمه های روبه روی هر جمله پر </a:t>
            </a:r>
            <a:r>
              <a:rPr lang="fa-IR" b="1" dirty="0" smtClean="0">
                <a:cs typeface="B Nazanin" panose="00000400000000000000" pitchFamily="2" charset="-78"/>
              </a:rPr>
              <a:t>کنيد.</a:t>
            </a:r>
            <a:endParaRPr lang="fa-IR" b="1" dirty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١٠٠٠ مورچه بزرگ در يک </a:t>
            </a:r>
            <a:r>
              <a:rPr lang="fa-IR" b="1" dirty="0" smtClean="0">
                <a:cs typeface="B Nazanin" panose="00000400000000000000" pitchFamily="2" charset="-78"/>
              </a:rPr>
              <a:t>			جا </a:t>
            </a:r>
            <a:r>
              <a:rPr lang="fa-IR" b="1" dirty="0">
                <a:cs typeface="B Nazanin" panose="00000400000000000000" pitchFamily="2" charset="-78"/>
              </a:rPr>
              <a:t>می گيرند. (پارچ، فنجان، قوطی کبريت)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١٠٠٠ آدم در يک </a:t>
            </a:r>
            <a:r>
              <a:rPr lang="fa-IR" b="1" dirty="0" smtClean="0">
                <a:cs typeface="B Nazanin" panose="00000400000000000000" pitchFamily="2" charset="-78"/>
              </a:rPr>
              <a:t>		جا </a:t>
            </a:r>
            <a:r>
              <a:rPr lang="fa-IR" b="1" dirty="0">
                <a:cs typeface="B Nazanin" panose="00000400000000000000" pitchFamily="2" charset="-78"/>
              </a:rPr>
              <a:t>می گيرند. (باغ، اتاق، خانه)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١٠٠٠ کلوچه در </a:t>
            </a:r>
            <a:r>
              <a:rPr lang="fa-IR" b="1" dirty="0" smtClean="0">
                <a:cs typeface="B Nazanin" panose="00000400000000000000" pitchFamily="2" charset="-78"/>
              </a:rPr>
              <a:t>يک			 </a:t>
            </a:r>
            <a:r>
              <a:rPr lang="fa-IR" b="1" dirty="0">
                <a:cs typeface="B Nazanin" panose="00000400000000000000" pitchFamily="2" charset="-78"/>
              </a:rPr>
              <a:t>جا می گيرند. (کيسه فريزر، پاکت، کارتن)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١٠٠٠ ماشين در يک </a:t>
            </a:r>
            <a:r>
              <a:rPr lang="fa-IR" b="1" dirty="0" smtClean="0">
                <a:cs typeface="B Nazanin" panose="00000400000000000000" pitchFamily="2" charset="-78"/>
              </a:rPr>
              <a:t>			جا </a:t>
            </a:r>
            <a:r>
              <a:rPr lang="fa-IR" b="1" dirty="0">
                <a:cs typeface="B Nazanin" panose="00000400000000000000" pitchFamily="2" charset="-78"/>
              </a:rPr>
              <a:t>می گيرند. (خيابان فرعی، کوچه، اتوبان)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fa-IR" b="1" dirty="0" smtClean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6566" y="1219533"/>
            <a:ext cx="912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مثال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668995" y="3531476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57091" y="5843184"/>
            <a:ext cx="2011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61137" y="4335859"/>
            <a:ext cx="15607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54615" y="5096611"/>
            <a:ext cx="20731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9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7544" y="2364487"/>
            <a:ext cx="11908220" cy="3773893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حاصل جمع و تفریق ها را بنویسید 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6566" y="1219533"/>
            <a:ext cx="912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مثال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454579"/>
              </p:ext>
            </p:extLst>
          </p:nvPr>
        </p:nvGraphicFramePr>
        <p:xfrm>
          <a:off x="742896" y="3825325"/>
          <a:ext cx="1558869" cy="38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Equation" r:id="rId3" imgW="876240" imgH="215640" progId="Equation.DSMT4">
                  <p:embed/>
                </p:oleObj>
              </mc:Choice>
              <mc:Fallback>
                <p:oleObj name="Equation" r:id="rId3" imgW="8762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2896" y="3825325"/>
                        <a:ext cx="1558869" cy="384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806675"/>
              </p:ext>
            </p:extLst>
          </p:nvPr>
        </p:nvGraphicFramePr>
        <p:xfrm>
          <a:off x="4425559" y="3825325"/>
          <a:ext cx="2394786" cy="38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5" imgW="1346040" imgH="215640" progId="Equation.DSMT4">
                  <p:embed/>
                </p:oleObj>
              </mc:Choice>
              <mc:Fallback>
                <p:oleObj name="Equation" r:id="rId5" imgW="13460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5559" y="3825325"/>
                        <a:ext cx="2394786" cy="384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100041"/>
              </p:ext>
            </p:extLst>
          </p:nvPr>
        </p:nvGraphicFramePr>
        <p:xfrm>
          <a:off x="8751254" y="3825324"/>
          <a:ext cx="1988124" cy="38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7" imgW="1117440" imgH="215640" progId="Equation.DSMT4">
                  <p:embed/>
                </p:oleObj>
              </mc:Choice>
              <mc:Fallback>
                <p:oleObj name="Equation" r:id="rId7" imgW="11174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51254" y="3825324"/>
                        <a:ext cx="1988124" cy="384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083852"/>
              </p:ext>
            </p:extLst>
          </p:nvPr>
        </p:nvGraphicFramePr>
        <p:xfrm>
          <a:off x="558376" y="5085992"/>
          <a:ext cx="26209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9" imgW="1473120" imgH="215640" progId="Equation.DSMT4">
                  <p:embed/>
                </p:oleObj>
              </mc:Choice>
              <mc:Fallback>
                <p:oleObj name="Equation" r:id="rId9" imgW="14731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8376" y="5085992"/>
                        <a:ext cx="2620962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891445"/>
              </p:ext>
            </p:extLst>
          </p:nvPr>
        </p:nvGraphicFramePr>
        <p:xfrm>
          <a:off x="374874" y="6167916"/>
          <a:ext cx="3479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11" imgW="1955520" imgH="215640" progId="Equation.DSMT4">
                  <p:embed/>
                </p:oleObj>
              </mc:Choice>
              <mc:Fallback>
                <p:oleObj name="Equation" r:id="rId11" imgW="19555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4874" y="6167916"/>
                        <a:ext cx="3479800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01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7544" y="2364487"/>
            <a:ext cx="11908220" cy="3773893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با سه رقم 8 و 0 و 5  بزرگترین عدد سه رقمی فرد کدام است ؟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6566" y="1219533"/>
            <a:ext cx="912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مثال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770137"/>
              </p:ext>
            </p:extLst>
          </p:nvPr>
        </p:nvGraphicFramePr>
        <p:xfrm>
          <a:off x="10994964" y="3816311"/>
          <a:ext cx="634795" cy="372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3" imgW="368280" imgH="215640" progId="Equation.DSMT4">
                  <p:embed/>
                </p:oleObj>
              </mc:Choice>
              <mc:Fallback>
                <p:oleObj name="Equation" r:id="rId3" imgW="3682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94964" y="3816311"/>
                        <a:ext cx="634795" cy="372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907742"/>
              </p:ext>
            </p:extLst>
          </p:nvPr>
        </p:nvGraphicFramePr>
        <p:xfrm>
          <a:off x="10951185" y="4549659"/>
          <a:ext cx="678574" cy="372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5" imgW="393480" imgH="215640" progId="Equation.DSMT4">
                  <p:embed/>
                </p:oleObj>
              </mc:Choice>
              <mc:Fallback>
                <p:oleObj name="Equation" r:id="rId5" imgW="393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51185" y="4549659"/>
                        <a:ext cx="678574" cy="372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281676"/>
              </p:ext>
            </p:extLst>
          </p:nvPr>
        </p:nvGraphicFramePr>
        <p:xfrm>
          <a:off x="10929295" y="5283009"/>
          <a:ext cx="678574" cy="372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7" imgW="393480" imgH="215640" progId="Equation.DSMT4">
                  <p:embed/>
                </p:oleObj>
              </mc:Choice>
              <mc:Fallback>
                <p:oleObj name="Equation" r:id="rId7" imgW="393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929295" y="5283009"/>
                        <a:ext cx="678574" cy="372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998189"/>
              </p:ext>
            </p:extLst>
          </p:nvPr>
        </p:nvGraphicFramePr>
        <p:xfrm>
          <a:off x="10973074" y="5987883"/>
          <a:ext cx="634795" cy="372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9" imgW="368280" imgH="215640" progId="Equation.DSMT4">
                  <p:embed/>
                </p:oleObj>
              </mc:Choice>
              <mc:Fallback>
                <p:oleObj name="Equation" r:id="rId9" imgW="3682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973074" y="5987883"/>
                        <a:ext cx="634795" cy="372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90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74846"/>
            <a:ext cx="11908220" cy="3773893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به نظر شما 1000 دانش آموز در کدام مکان زیر جا می گیرد ؟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fa-IR" b="1" dirty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کلاس</a:t>
            </a:r>
            <a:r>
              <a:rPr lang="fa-IR" b="1" dirty="0">
                <a:cs typeface="B Nazanin" panose="00000400000000000000" pitchFamily="2" charset="-78"/>
              </a:rPr>
              <a:t>	</a:t>
            </a:r>
            <a:r>
              <a:rPr lang="fa-IR" b="1" dirty="0" smtClean="0">
                <a:cs typeface="B Nazanin" panose="00000400000000000000" pitchFamily="2" charset="-78"/>
              </a:rPr>
              <a:t>		اتاق 			اتوبوس				پارک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6566" y="1219533"/>
            <a:ext cx="912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مثال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28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74846"/>
            <a:ext cx="11908220" cy="3773893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با چهار رقم 6 و </a:t>
            </a:r>
            <a:r>
              <a:rPr lang="fa-IR" b="1" dirty="0" smtClean="0">
                <a:cs typeface="B Nazanin" panose="00000400000000000000" pitchFamily="2" charset="-78"/>
              </a:rPr>
              <a:t> 0 و3و </a:t>
            </a:r>
            <a:r>
              <a:rPr lang="fa-IR" b="1" dirty="0" smtClean="0">
                <a:cs typeface="B Nazanin" panose="00000400000000000000" pitchFamily="2" charset="-78"/>
              </a:rPr>
              <a:t>9 بزرگترین عدد چهار رقمی را بنویسید و به سوالات پاسخ دهید .</a:t>
            </a:r>
          </a:p>
          <a:p>
            <a:pPr algn="just" rtl="1">
              <a:lnSpc>
                <a:spcPct val="20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به حروف بنویسید :</a:t>
            </a:r>
          </a:p>
          <a:p>
            <a:pPr algn="just" rtl="1">
              <a:lnSpc>
                <a:spcPct val="20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رقم 3 در چه مرتبه ای قرار دارد ؟</a:t>
            </a:r>
          </a:p>
          <a:p>
            <a:pPr algn="just" rtl="1">
              <a:lnSpc>
                <a:spcPct val="20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رقم صدگان ِ آن چند است ؟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6566" y="1219533"/>
            <a:ext cx="912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مثال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98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74846"/>
            <a:ext cx="11908220" cy="3773893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باز شده ی هر عدد را بنویسید .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fa-IR" b="1" dirty="0" smtClean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6566" y="1219533"/>
            <a:ext cx="912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مثال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022476"/>
              </p:ext>
            </p:extLst>
          </p:nvPr>
        </p:nvGraphicFramePr>
        <p:xfrm>
          <a:off x="1364777" y="3982981"/>
          <a:ext cx="1203282" cy="378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3" imgW="685800" imgH="215640" progId="Equation.DSMT4">
                  <p:embed/>
                </p:oleObj>
              </mc:Choice>
              <mc:Fallback>
                <p:oleObj name="Equation" r:id="rId3" imgW="6858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4777" y="3982981"/>
                        <a:ext cx="1203282" cy="378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771314"/>
              </p:ext>
            </p:extLst>
          </p:nvPr>
        </p:nvGraphicFramePr>
        <p:xfrm>
          <a:off x="1364777" y="5359836"/>
          <a:ext cx="1247848" cy="378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5" imgW="711000" imgH="215640" progId="Equation.DSMT4">
                  <p:embed/>
                </p:oleObj>
              </mc:Choice>
              <mc:Fallback>
                <p:oleObj name="Equation" r:id="rId5" imgW="7110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4777" y="5359836"/>
                        <a:ext cx="1247848" cy="378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2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74846"/>
            <a:ext cx="11908220" cy="3773893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جمع و تفریق های زیر به واحد ريال است . آنها را به تومان تبدیل کنید.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6566" y="1219533"/>
            <a:ext cx="912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مثال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774294"/>
              </p:ext>
            </p:extLst>
          </p:nvPr>
        </p:nvGraphicFramePr>
        <p:xfrm>
          <a:off x="1196975" y="3983038"/>
          <a:ext cx="153828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3" imgW="876240" imgH="215640" progId="Equation.DSMT4">
                  <p:embed/>
                </p:oleObj>
              </mc:Choice>
              <mc:Fallback>
                <p:oleObj name="Equation" r:id="rId3" imgW="8762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6975" y="3983038"/>
                        <a:ext cx="1538288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496882"/>
              </p:ext>
            </p:extLst>
          </p:nvPr>
        </p:nvGraphicFramePr>
        <p:xfrm>
          <a:off x="6403975" y="3983038"/>
          <a:ext cx="23399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5" imgW="1333440" imgH="215640" progId="Equation.DSMT4">
                  <p:embed/>
                </p:oleObj>
              </mc:Choice>
              <mc:Fallback>
                <p:oleObj name="Equation" r:id="rId5" imgW="13334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3975" y="3983038"/>
                        <a:ext cx="2339975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6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474846"/>
            <a:ext cx="11908220" cy="3773893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جمع و تفریق های زیر به واحد </a:t>
            </a:r>
            <a:r>
              <a:rPr lang="fa-IR" b="1" dirty="0" smtClean="0">
                <a:cs typeface="B Nazanin" panose="00000400000000000000" pitchFamily="2" charset="-78"/>
              </a:rPr>
              <a:t>تومان است </a:t>
            </a:r>
            <a:r>
              <a:rPr lang="fa-IR" b="1" dirty="0" smtClean="0">
                <a:cs typeface="B Nazanin" panose="00000400000000000000" pitchFamily="2" charset="-78"/>
              </a:rPr>
              <a:t>. آنها را به </a:t>
            </a:r>
            <a:r>
              <a:rPr lang="fa-IR" b="1" dirty="0" smtClean="0">
                <a:cs typeface="B Nazanin" panose="00000400000000000000" pitchFamily="2" charset="-78"/>
              </a:rPr>
              <a:t>ریال </a:t>
            </a:r>
            <a:r>
              <a:rPr lang="fa-IR" b="1" dirty="0" smtClean="0">
                <a:cs typeface="B Nazanin" panose="00000400000000000000" pitchFamily="2" charset="-78"/>
              </a:rPr>
              <a:t>تبدیل کنید.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784640"/>
              </p:ext>
            </p:extLst>
          </p:nvPr>
        </p:nvGraphicFramePr>
        <p:xfrm>
          <a:off x="679593" y="3984604"/>
          <a:ext cx="2106179" cy="1128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3" imgW="711000" imgH="380880" progId="Equation.DSMT4">
                  <p:embed/>
                </p:oleObj>
              </mc:Choice>
              <mc:Fallback>
                <p:oleObj name="Equation" r:id="rId3" imgW="7110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9593" y="3984604"/>
                        <a:ext cx="2106179" cy="1128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52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4846"/>
            <a:ext cx="11451020" cy="3773893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با رقم های 0 و 6 و 4 و 3 بزرگترین و کوچکترین عدد چهار رقمی را بنویسید و اختلاف آن ها را بدست آورید.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6566" y="1219533"/>
            <a:ext cx="912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مثال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598424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7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2268070"/>
            <a:ext cx="11358924" cy="3773893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شما از</a:t>
            </a:r>
            <a:r>
              <a:rPr lang="fa-IR" b="1" dirty="0" smtClean="0">
                <a:cs typeface="B Nazanin" panose="00000400000000000000" pitchFamily="2" charset="-78"/>
              </a:rPr>
              <a:t>سال قبل </a:t>
            </a:r>
            <a:r>
              <a:rPr lang="fa-IR" b="1" dirty="0" smtClean="0">
                <a:cs typeface="B Nazanin" panose="00000400000000000000" pitchFamily="2" charset="-78"/>
              </a:rPr>
              <a:t>با جدول ارزش مکانی آشنا هستید که دارای سه ستون یکان و دهگان و صدگان است . امسال چون عدد چهاررقمی را خواندید بنابراین جدول ارزش مکانی دارای چهار ستون است که عبارت است از یکان ،‌دهگان ، صدگان و هزارگان </a:t>
            </a:r>
            <a:r>
              <a:rPr lang="fa-IR" b="1" dirty="0" smtClean="0">
                <a:cs typeface="B Nazanin" panose="00000400000000000000" pitchFamily="2" charset="-78"/>
              </a:rPr>
              <a:t>که مرتبه ی هزارگان </a:t>
            </a:r>
            <a:r>
              <a:rPr lang="fa-IR" b="1" dirty="0" smtClean="0">
                <a:cs typeface="B Nazanin" panose="00000400000000000000" pitchFamily="2" charset="-78"/>
              </a:rPr>
              <a:t>دارای بیشترین ارزش مکانی است 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یعنی تعیین یکان و دهگان و صدگان و هزارگان ِ عدد است .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62824" y="1062335"/>
            <a:ext cx="21259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معرفی هزار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6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076" y="2348721"/>
            <a:ext cx="11335407" cy="4162437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آخرین رقم عددی در هزارگان قرار دارد . این عدد چند رقمی است ؟</a:t>
            </a:r>
            <a:endParaRPr lang="fa-IR" b="1" dirty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2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3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4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1</a:t>
            </a:r>
            <a:endParaRPr lang="fa-IR" b="1" dirty="0" smtClean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6566" y="1219533"/>
            <a:ext cx="912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مثال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09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076" y="2348721"/>
            <a:ext cx="11335407" cy="4162437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مجموع دهگان و هزارگان ِ عدد 9854 چند است ؟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11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12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13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14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6566" y="1219533"/>
            <a:ext cx="912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مثال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69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076" y="2348721"/>
            <a:ext cx="11335407" cy="4162437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عدد ___________  یعنی 4 یکی و 7 ده تائی و 3 هزارتائی .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374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3074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3704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3740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6566" y="1219533"/>
            <a:ext cx="912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مثال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86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076" y="2348721"/>
            <a:ext cx="11335407" cy="4162437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حاصل جمع (  2 هزارتائی و 5 یکی + 6 هزارتائی و 4 ده تائی ) کدام است ؟</a:t>
            </a:r>
          </a:p>
          <a:p>
            <a:pPr marL="0" indent="0" algn="just" rtl="1">
              <a:lnSpc>
                <a:spcPct val="20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8504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8540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8405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8045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6566" y="1219533"/>
            <a:ext cx="912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مثال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22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031" y="150478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fa-IR" dirty="0" smtClean="0"/>
          </a:p>
          <a:p>
            <a:pPr marL="0" indent="0" algn="ctr" rtl="1">
              <a:buNone/>
            </a:pPr>
            <a:r>
              <a:rPr lang="fa-IR" sz="11500" dirty="0" smtClean="0">
                <a:solidFill>
                  <a:srgbClr val="FF0000"/>
                </a:solidFill>
                <a:cs typeface="B Titr" pitchFamily="2" charset="-78"/>
              </a:rPr>
              <a:t>پایان </a:t>
            </a:r>
            <a:r>
              <a:rPr lang="fa-IR" sz="8800" dirty="0" smtClean="0"/>
              <a:t>                                    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245015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0" y="2288747"/>
            <a:ext cx="11110112" cy="3773893"/>
          </a:xfrm>
        </p:spPr>
        <p:txBody>
          <a:bodyPr>
            <a:normAutofit lnSpcReduction="10000"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جدول ارزش مکانی به صورت زیر است :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fa-IR" b="1" dirty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به رقم :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fa-IR" b="1" dirty="0" smtClean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به حروف : 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24482" y="938691"/>
            <a:ext cx="912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مثال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421776"/>
              </p:ext>
            </p:extLst>
          </p:nvPr>
        </p:nvGraphicFramePr>
        <p:xfrm>
          <a:off x="625640" y="3669693"/>
          <a:ext cx="6548048" cy="1183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7012"/>
                <a:gridCol w="1637012"/>
                <a:gridCol w="1637012"/>
                <a:gridCol w="1637012"/>
              </a:tblGrid>
              <a:tr h="415554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هزارگان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صدگان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دهگان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یکان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38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5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3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4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cs typeface="B Nazanin" panose="00000400000000000000" pitchFamily="2" charset="-78"/>
                        </a:rPr>
                        <a:t>9</a:t>
                      </a:r>
                      <a:endParaRPr lang="en-US" sz="24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3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84" y="2484689"/>
            <a:ext cx="11110112" cy="3773893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عدد 3564  یعنی ____ یکی و ____ ده تائی و ____ صدتائی و ____ هزارتائی .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fa-IR" b="1" dirty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9 یکی و 6 ده تائی و 3 صدتائی و 1 هزارتائی می شود _________ .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24482" y="938691"/>
            <a:ext cx="912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مثال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21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724" y="2271396"/>
            <a:ext cx="11110112" cy="3773893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با توجه به عدد مقابل به سوالات پاسخ بدهید 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الف - این عدد را به حروف بنویسید 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ب – کدام رقم بیش ترین ارزش مکانی را دارد ؟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ج – کدام رقم ،‌کمترین ارزش مکانی را دارد ؟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د – رقم صفر ، در چه مرتبه ای قرار دارد ؟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ه – ارزش مکانی ِ بزرگترین رقم  چیست ؟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6566" y="1219533"/>
            <a:ext cx="912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مثال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366674"/>
              </p:ext>
            </p:extLst>
          </p:nvPr>
        </p:nvGraphicFramePr>
        <p:xfrm>
          <a:off x="892628" y="2512785"/>
          <a:ext cx="926193" cy="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3" imgW="495000" imgH="215640" progId="Equation.DSMT4">
                  <p:embed/>
                </p:oleObj>
              </mc:Choice>
              <mc:Fallback>
                <p:oleObj name="Equation" r:id="rId3" imgW="4950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2628" y="2512785"/>
                        <a:ext cx="926193" cy="40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05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725" y="2380253"/>
            <a:ext cx="11110112" cy="3773893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b="1" dirty="0" smtClean="0">
                <a:cs typeface="B Nazanin" panose="00000400000000000000" pitchFamily="2" charset="-78"/>
              </a:rPr>
              <a:t>جدول زیر را کامل کن 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6566" y="1219533"/>
            <a:ext cx="912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مثال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194833"/>
              </p:ext>
            </p:extLst>
          </p:nvPr>
        </p:nvGraphicFramePr>
        <p:xfrm>
          <a:off x="657725" y="3713236"/>
          <a:ext cx="11266716" cy="1183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3932"/>
                <a:gridCol w="2043212"/>
                <a:gridCol w="2572506"/>
                <a:gridCol w="2584199"/>
                <a:gridCol w="1262867"/>
              </a:tblGrid>
              <a:tr h="415554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هفتصد هزار و بیست و ____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دو هزار و صد و هفت 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____________‌ و چهارصد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_______________________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حروف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38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7 __ __ __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__</a:t>
                      </a:r>
                      <a:r>
                        <a:rPr lang="fa-IR" sz="2000" b="1" baseline="0" dirty="0" smtClean="0">
                          <a:cs typeface="B Nazanin" panose="00000400000000000000" pitchFamily="2" charset="-78"/>
                        </a:rPr>
                        <a:t> __ __ __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__</a:t>
                      </a:r>
                      <a:r>
                        <a:rPr lang="fa-IR" sz="2000" b="1" baseline="0" dirty="0" smtClean="0">
                          <a:cs typeface="B Nazanin" panose="00000400000000000000" pitchFamily="2" charset="-78"/>
                        </a:rPr>
                        <a:t> __ __ 7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cs typeface="B Nazanin" panose="00000400000000000000" pitchFamily="2" charset="-78"/>
                        </a:rPr>
                        <a:t>4009</a:t>
                      </a:r>
                      <a:endParaRPr lang="en-US" sz="2000" b="1" dirty="0"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  <a:cs typeface="B Nazanin" panose="00000400000000000000" pitchFamily="2" charset="-78"/>
                        </a:rPr>
                        <a:t>رقم</a:t>
                      </a:r>
                      <a:endParaRPr lang="en-US" sz="2400" b="1" dirty="0">
                        <a:solidFill>
                          <a:srgbClr val="FF0000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1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725" y="2380253"/>
            <a:ext cx="11110112" cy="3773893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>
                <a:cs typeface="B Nazanin" panose="00000400000000000000" pitchFamily="2" charset="-78"/>
              </a:rPr>
              <a:t>با </a:t>
            </a:r>
            <a:r>
              <a:rPr lang="fa-IR" sz="2400" b="1" dirty="0" smtClean="0">
                <a:cs typeface="B Nazanin" panose="00000400000000000000" pitchFamily="2" charset="-78"/>
              </a:rPr>
              <a:t>دسته های </a:t>
            </a:r>
            <a:r>
              <a:rPr lang="fa-IR" sz="2400" b="1" dirty="0">
                <a:cs typeface="B Nazanin" panose="00000400000000000000" pitchFamily="2" charset="-78"/>
              </a:rPr>
              <a:t>١٠٠٠ تايی، ١٠٠ تايی، ١٠ تايی و يکی آشنا شديد.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>
                <a:cs typeface="B Nazanin" panose="00000400000000000000" pitchFamily="2" charset="-78"/>
              </a:rPr>
              <a:t>حالا با اين دسته ها ابتدا جدول ارزش مکانی را کامل کنيد. سپس، آن ها را با عدد و حروف بنويسيد</a:t>
            </a:r>
            <a:r>
              <a:rPr lang="fa-IR" sz="2400" b="1" dirty="0" smtClean="0">
                <a:cs typeface="B Nazanin" panose="00000400000000000000" pitchFamily="2" charset="-78"/>
              </a:rPr>
              <a:t>.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fa-IR" sz="2400" b="1" dirty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endParaRPr lang="fa-IR" sz="2400" b="1" dirty="0" smtClean="0"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6566" y="1219533"/>
            <a:ext cx="912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مثال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276" t="45310" r="23379" b="32805"/>
          <a:stretch/>
        </p:blipFill>
        <p:spPr>
          <a:xfrm>
            <a:off x="409903" y="3957143"/>
            <a:ext cx="8592207" cy="164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0533140" y="4400662"/>
            <a:ext cx="12346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به عدد </a:t>
            </a:r>
            <a:r>
              <a:rPr lang="en-US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cs typeface="B Nazanin" panose="00000400000000000000" pitchFamily="2" charset="-78"/>
              </a:rPr>
              <a:t>:</a:t>
            </a:r>
          </a:p>
          <a:p>
            <a:pPr algn="r" rtl="1"/>
            <a:endParaRPr lang="fa-IR" sz="2400" b="1" dirty="0" smtClean="0">
              <a:cs typeface="B Nazanin" panose="00000400000000000000" pitchFamily="2" charset="-78"/>
            </a:endParaRPr>
          </a:p>
          <a:p>
            <a:pPr algn="r" rtl="1"/>
            <a:endParaRPr lang="fa-IR" sz="24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به حروف :</a:t>
            </a:r>
            <a:endParaRPr lang="en-US" sz="2400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98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56566" y="1219533"/>
            <a:ext cx="912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مثال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07017" y="3470496"/>
            <a:ext cx="123469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به عدد </a:t>
            </a:r>
            <a:r>
              <a:rPr lang="en-US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cs typeface="B Nazanin" panose="00000400000000000000" pitchFamily="2" charset="-78"/>
              </a:rPr>
              <a:t>:</a:t>
            </a:r>
          </a:p>
          <a:p>
            <a:pPr algn="r" rtl="1"/>
            <a:endParaRPr lang="fa-IR" sz="2400" b="1" dirty="0" smtClean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sz="2400" b="1" dirty="0" smtClean="0">
              <a:cs typeface="B Nazanin" panose="00000400000000000000" pitchFamily="2" charset="-78"/>
            </a:endParaRPr>
          </a:p>
          <a:p>
            <a:pPr algn="r" rtl="1"/>
            <a:endParaRPr lang="fa-IR" sz="24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به حروف :</a:t>
            </a:r>
            <a:endParaRPr lang="en-US" sz="2400" b="1" dirty="0" smtClean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207" t="38138" r="23896" b="36483"/>
          <a:stretch/>
        </p:blipFill>
        <p:spPr>
          <a:xfrm>
            <a:off x="425668" y="2996049"/>
            <a:ext cx="8749863" cy="18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736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56566" y="1219533"/>
            <a:ext cx="912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مثال</a:t>
            </a:r>
            <a:endParaRPr lang="fa-IR" sz="28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07017" y="3470496"/>
            <a:ext cx="123469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به عدد </a:t>
            </a:r>
            <a:r>
              <a:rPr lang="en-US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cs typeface="B Nazanin" panose="00000400000000000000" pitchFamily="2" charset="-78"/>
              </a:rPr>
              <a:t>:</a:t>
            </a:r>
          </a:p>
          <a:p>
            <a:pPr algn="r" rtl="1"/>
            <a:endParaRPr lang="fa-IR" sz="2400" b="1" dirty="0" smtClean="0">
              <a:cs typeface="B Nazanin" panose="00000400000000000000" pitchFamily="2" charset="-78"/>
            </a:endParaRPr>
          </a:p>
          <a:p>
            <a:pPr algn="r" rtl="1"/>
            <a:endParaRPr lang="fa-IR" sz="2400" b="1" dirty="0">
              <a:cs typeface="B Nazanin" panose="00000400000000000000" pitchFamily="2" charset="-78"/>
            </a:endParaRPr>
          </a:p>
          <a:p>
            <a:pPr algn="r" rtl="1"/>
            <a:endParaRPr lang="fa-IR" sz="2400" b="1" dirty="0" smtClean="0">
              <a:cs typeface="B Nazanin" panose="00000400000000000000" pitchFamily="2" charset="-78"/>
            </a:endParaRPr>
          </a:p>
          <a:p>
            <a:pPr algn="r" rtl="1"/>
            <a:endParaRPr lang="fa-IR" sz="2400" b="1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 smtClean="0">
                <a:cs typeface="B Nazanin" panose="00000400000000000000" pitchFamily="2" charset="-78"/>
              </a:rPr>
              <a:t>به حروف :</a:t>
            </a:r>
            <a:endParaRPr lang="en-US" sz="2400" b="1" dirty="0" smtClean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682" t="61990" r="23421" b="12631"/>
          <a:stretch/>
        </p:blipFill>
        <p:spPr>
          <a:xfrm>
            <a:off x="425668" y="2996049"/>
            <a:ext cx="8749863" cy="18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86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574</Words>
  <Application>Microsoft Office PowerPoint</Application>
  <PresentationFormat>Widescreen</PresentationFormat>
  <Paragraphs>123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 Nazanin</vt:lpstr>
      <vt:lpstr>B Titr</vt:lpstr>
      <vt:lpstr>Calibri</vt:lpstr>
      <vt:lpstr>Calibri Light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Golestan</dc:creator>
  <cp:lastModifiedBy>Alireza Golestan</cp:lastModifiedBy>
  <cp:revision>81</cp:revision>
  <dcterms:created xsi:type="dcterms:W3CDTF">2015-07-06T05:06:21Z</dcterms:created>
  <dcterms:modified xsi:type="dcterms:W3CDTF">2015-09-28T09:41:25Z</dcterms:modified>
</cp:coreProperties>
</file>