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90" r:id="rId16"/>
    <p:sldId id="286" r:id="rId17"/>
    <p:sldId id="287" r:id="rId18"/>
    <p:sldId id="288" r:id="rId19"/>
    <p:sldId id="289" r:id="rId20"/>
    <p:sldId id="291" r:id="rId21"/>
    <p:sldId id="292" r:id="rId22"/>
    <p:sldId id="293" r:id="rId23"/>
    <p:sldId id="294" r:id="rId24"/>
    <p:sldId id="295" r:id="rId25"/>
    <p:sldId id="29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reza Golestan" initials="AG" lastIdx="1" clrIdx="0">
    <p:extLst>
      <p:ext uri="{19B8F6BF-5375-455C-9EA6-DF929625EA0E}">
        <p15:presenceInfo xmlns:p15="http://schemas.microsoft.com/office/powerpoint/2012/main" userId="S-1-5-21-176802420-1675922593-1653061869-13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384" autoAdjust="0"/>
  </p:normalViewPr>
  <p:slideViewPr>
    <p:cSldViewPr snapToGrid="0">
      <p:cViewPr>
        <p:scale>
          <a:sx n="80" d="100"/>
          <a:sy n="80" d="100"/>
        </p:scale>
        <p:origin x="36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t>7/14/2015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t>7/14/2015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t>7/14/2015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t>7/14/2015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t>‹#›</a:t>
            </a:fld>
            <a:endParaRPr lang="en-US"/>
          </a:p>
        </p:txBody>
      </p:sp>
    </p:spTree>
    <p:extLst>
      <p:ext uri="{BB962C8B-B14F-4D97-AF65-F5344CB8AC3E}">
        <p14:creationId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oleObject" Target="../embeddings/oleObject8.bin"/><Relationship Id="rId4" Type="http://schemas.openxmlformats.org/officeDocument/2006/relationships/image" Target="../media/image6.wmf"/><Relationship Id="rId9"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91849" y="2454148"/>
            <a:ext cx="7166614" cy="1200329"/>
          </a:xfrm>
          <a:prstGeom prst="rect">
            <a:avLst/>
          </a:prstGeom>
          <a:noFill/>
        </p:spPr>
        <p:txBody>
          <a:bodyPr wrap="square" rtlCol="0">
            <a:spAutoFit/>
          </a:bodyPr>
          <a:lstStyle/>
          <a:p>
            <a:pPr algn="r"/>
            <a:endParaRPr lang="fa-IR" sz="2400" dirty="0" smtClean="0">
              <a:cs typeface="B Nazanin" panose="00000400000000000000" pitchFamily="2" charset="-78"/>
            </a:endParaRPr>
          </a:p>
          <a:p>
            <a:pPr algn="r"/>
            <a:endParaRPr lang="fa-IR" sz="2400" dirty="0">
              <a:cs typeface="B Nazanin" panose="00000400000000000000" pitchFamily="2" charset="-78"/>
            </a:endParaRPr>
          </a:p>
          <a:p>
            <a:pPr algn="r"/>
            <a:r>
              <a:rPr lang="fa-IR" sz="2400" b="1" dirty="0" smtClean="0">
                <a:cs typeface="B Nazanin" panose="00000400000000000000" pitchFamily="2" charset="-78"/>
              </a:rPr>
              <a:t>حاصل شکل روبرو چه عددی است؟</a:t>
            </a:r>
            <a:endParaRPr lang="en-US" sz="2400" b="1" dirty="0">
              <a:cs typeface="B Nazanin" panose="00000400000000000000" pitchFamily="2" charset="-78"/>
            </a:endParaRPr>
          </a:p>
        </p:txBody>
      </p:sp>
      <p:sp>
        <p:nvSpPr>
          <p:cNvPr id="5" name="Rectangle 4"/>
          <p:cNvSpPr/>
          <p:nvPr/>
        </p:nvSpPr>
        <p:spPr>
          <a:xfrm>
            <a:off x="1177760" y="2990330"/>
            <a:ext cx="543057"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8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6" name="Rectangle 5"/>
          <p:cNvSpPr/>
          <p:nvPr/>
        </p:nvSpPr>
        <p:spPr>
          <a:xfrm>
            <a:off x="1948345" y="2990330"/>
            <a:ext cx="485104"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7" name="Rectangle 6"/>
          <p:cNvSpPr/>
          <p:nvPr/>
        </p:nvSpPr>
        <p:spPr>
          <a:xfrm>
            <a:off x="2660977" y="2990330"/>
            <a:ext cx="51247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8" name="Rectangle 7"/>
          <p:cNvSpPr/>
          <p:nvPr/>
        </p:nvSpPr>
        <p:spPr>
          <a:xfrm>
            <a:off x="3355896" y="2990330"/>
            <a:ext cx="535013"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lumMod val="75000"/>
                    <a:lumOff val="25000"/>
                  </a:schemeClr>
                </a:solidFill>
                <a:cs typeface="B Nazanin" panose="00000400000000000000" pitchFamily="2" charset="-78"/>
              </a:rPr>
              <a:t>10</a:t>
            </a:r>
            <a:endParaRPr lang="en-US" sz="2400" dirty="0">
              <a:solidFill>
                <a:schemeClr val="tx1">
                  <a:lumMod val="75000"/>
                  <a:lumOff val="25000"/>
                </a:schemeClr>
              </a:solidFill>
              <a:cs typeface="B Nazanin" panose="00000400000000000000" pitchFamily="2" charset="-78"/>
            </a:endParaRPr>
          </a:p>
        </p:txBody>
      </p:sp>
      <p:sp>
        <p:nvSpPr>
          <p:cNvPr id="9" name="Rectangle 8"/>
          <p:cNvSpPr/>
          <p:nvPr/>
        </p:nvSpPr>
        <p:spPr>
          <a:xfrm>
            <a:off x="1169707" y="3717095"/>
            <a:ext cx="540913"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10" name="Rectangle 9"/>
          <p:cNvSpPr/>
          <p:nvPr/>
        </p:nvSpPr>
        <p:spPr>
          <a:xfrm>
            <a:off x="1948345" y="3717095"/>
            <a:ext cx="56023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11" name="Rectangle 10"/>
          <p:cNvSpPr/>
          <p:nvPr/>
        </p:nvSpPr>
        <p:spPr>
          <a:xfrm>
            <a:off x="2644946" y="3705024"/>
            <a:ext cx="51247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a:t>
            </a:r>
            <a:endParaRPr lang="en-US" sz="2400" dirty="0">
              <a:solidFill>
                <a:schemeClr val="tx1"/>
              </a:solidFill>
              <a:cs typeface="B Nazanin" panose="00000400000000000000" pitchFamily="2" charset="-78"/>
            </a:endParaRPr>
          </a:p>
        </p:txBody>
      </p:sp>
      <p:sp>
        <p:nvSpPr>
          <p:cNvPr id="12" name="Rectangle 11"/>
          <p:cNvSpPr/>
          <p:nvPr/>
        </p:nvSpPr>
        <p:spPr>
          <a:xfrm>
            <a:off x="3395141" y="3705024"/>
            <a:ext cx="547081" cy="363202"/>
          </a:xfrm>
          <a:prstGeom prst="rect">
            <a:avLst/>
          </a:prstGeom>
          <a:effectLst>
            <a:glow rad="228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lumMod val="75000"/>
                    <a:lumOff val="25000"/>
                  </a:schemeClr>
                </a:solidFill>
                <a:cs typeface="B Nazanin" panose="00000400000000000000" pitchFamily="2" charset="-78"/>
              </a:rPr>
              <a:t>10</a:t>
            </a:r>
            <a:endParaRPr lang="en-US" sz="2400" dirty="0">
              <a:solidFill>
                <a:schemeClr val="tx1">
                  <a:lumMod val="75000"/>
                  <a:lumOff val="25000"/>
                </a:schemeClr>
              </a:solidFill>
              <a:cs typeface="B Nazanin" panose="00000400000000000000" pitchFamily="2" charset="-78"/>
            </a:endParaRPr>
          </a:p>
        </p:txBody>
      </p:sp>
      <p:sp>
        <p:nvSpPr>
          <p:cNvPr id="16" name="Rectangle 15"/>
          <p:cNvSpPr/>
          <p:nvPr/>
        </p:nvSpPr>
        <p:spPr>
          <a:xfrm>
            <a:off x="4208585" y="3203726"/>
            <a:ext cx="56238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lumMod val="75000"/>
                    <a:lumOff val="25000"/>
                  </a:schemeClr>
                </a:solidFill>
                <a:cs typeface="B Nazanin" panose="00000400000000000000" pitchFamily="2" charset="-78"/>
              </a:rPr>
              <a:t>10</a:t>
            </a:r>
            <a:endParaRPr lang="en-US" sz="2400" dirty="0">
              <a:solidFill>
                <a:schemeClr val="tx1">
                  <a:lumMod val="75000"/>
                  <a:lumOff val="25000"/>
                </a:schemeClr>
              </a:solidFill>
              <a:cs typeface="B Nazanin" panose="00000400000000000000" pitchFamily="2" charset="-78"/>
            </a:endParaRPr>
          </a:p>
        </p:txBody>
      </p:sp>
      <p:sp>
        <p:nvSpPr>
          <p:cNvPr id="17" name="Rectangle 16"/>
          <p:cNvSpPr/>
          <p:nvPr/>
        </p:nvSpPr>
        <p:spPr>
          <a:xfrm>
            <a:off x="4948583" y="3201132"/>
            <a:ext cx="56238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lumMod val="75000"/>
                    <a:lumOff val="25000"/>
                  </a:schemeClr>
                </a:solidFill>
                <a:cs typeface="B Nazanin" panose="00000400000000000000" pitchFamily="2" charset="-78"/>
              </a:rPr>
              <a:t>10</a:t>
            </a:r>
            <a:endParaRPr lang="en-US" sz="2400" dirty="0">
              <a:solidFill>
                <a:schemeClr val="tx1">
                  <a:lumMod val="75000"/>
                  <a:lumOff val="25000"/>
                </a:schemeClr>
              </a:solidFill>
              <a:cs typeface="B Nazanin" panose="00000400000000000000" pitchFamily="2" charset="-78"/>
            </a:endParaRPr>
          </a:p>
        </p:txBody>
      </p:sp>
      <p:sp>
        <p:nvSpPr>
          <p:cNvPr id="19" name="TextBox 18"/>
          <p:cNvSpPr txBox="1"/>
          <p:nvPr/>
        </p:nvSpPr>
        <p:spPr>
          <a:xfrm>
            <a:off x="7952502" y="4086658"/>
            <a:ext cx="3831668" cy="461665"/>
          </a:xfrm>
          <a:prstGeom prst="rect">
            <a:avLst/>
          </a:prstGeom>
          <a:noFill/>
        </p:spPr>
        <p:txBody>
          <a:bodyPr wrap="square" rtlCol="0">
            <a:spAutoFit/>
          </a:bodyPr>
          <a:lstStyle/>
          <a:p>
            <a:pPr algn="r"/>
            <a:r>
              <a:rPr lang="fa-IR" sz="2400" b="1" dirty="0" smtClean="0">
                <a:solidFill>
                  <a:schemeClr val="accent2">
                    <a:lumMod val="50000"/>
                  </a:schemeClr>
                </a:solidFill>
                <a:cs typeface="B Nazanin" panose="00000400000000000000" pitchFamily="2" charset="-78"/>
              </a:rPr>
              <a:t>10 بسته ده تایی می شود 100 تا</a:t>
            </a:r>
            <a:endParaRPr lang="en-US" sz="2400" b="1" dirty="0">
              <a:solidFill>
                <a:schemeClr val="accent2">
                  <a:lumMod val="50000"/>
                </a:schemeClr>
              </a:solidFill>
              <a:cs typeface="B Nazanin" panose="00000400000000000000" pitchFamily="2" charset="-78"/>
            </a:endParaRPr>
          </a:p>
        </p:txBody>
      </p:sp>
      <p:sp>
        <p:nvSpPr>
          <p:cNvPr id="20" name="TextBox 19"/>
          <p:cNvSpPr txBox="1"/>
          <p:nvPr/>
        </p:nvSpPr>
        <p:spPr>
          <a:xfrm>
            <a:off x="7926795" y="4856760"/>
            <a:ext cx="3831668" cy="461665"/>
          </a:xfrm>
          <a:prstGeom prst="rect">
            <a:avLst/>
          </a:prstGeom>
          <a:noFill/>
        </p:spPr>
        <p:txBody>
          <a:bodyPr wrap="square" rtlCol="0">
            <a:spAutoFit/>
          </a:bodyPr>
          <a:lstStyle/>
          <a:p>
            <a:pPr algn="r"/>
            <a:r>
              <a:rPr lang="fa-IR" sz="2400" b="1" dirty="0" smtClean="0">
                <a:cs typeface="B Nazanin" panose="00000400000000000000" pitchFamily="2" charset="-78"/>
              </a:rPr>
              <a:t>حالا به شکل روبرو نگاه کن.</a:t>
            </a:r>
            <a:endParaRPr lang="en-US" sz="2400" b="1" dirty="0">
              <a:cs typeface="B Nazanin" panose="00000400000000000000" pitchFamily="2" charset="-78"/>
            </a:endParaRPr>
          </a:p>
        </p:txBody>
      </p:sp>
      <p:sp>
        <p:nvSpPr>
          <p:cNvPr id="22" name="Rectangle 21"/>
          <p:cNvSpPr/>
          <p:nvPr/>
        </p:nvSpPr>
        <p:spPr>
          <a:xfrm>
            <a:off x="1071262" y="4821072"/>
            <a:ext cx="62593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3" name="Rectangle 22"/>
          <p:cNvSpPr/>
          <p:nvPr/>
        </p:nvSpPr>
        <p:spPr>
          <a:xfrm>
            <a:off x="1938751" y="4821072"/>
            <a:ext cx="669393"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4" name="Rectangle 23"/>
          <p:cNvSpPr/>
          <p:nvPr/>
        </p:nvSpPr>
        <p:spPr>
          <a:xfrm>
            <a:off x="2772724" y="4821072"/>
            <a:ext cx="622417"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5" name="Rectangle 24"/>
          <p:cNvSpPr/>
          <p:nvPr/>
        </p:nvSpPr>
        <p:spPr>
          <a:xfrm>
            <a:off x="3663704" y="4821072"/>
            <a:ext cx="708900"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6" name="Rectangle 25"/>
          <p:cNvSpPr/>
          <p:nvPr/>
        </p:nvSpPr>
        <p:spPr>
          <a:xfrm>
            <a:off x="1097679" y="5416422"/>
            <a:ext cx="625930"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7" name="Rectangle 26"/>
          <p:cNvSpPr/>
          <p:nvPr/>
        </p:nvSpPr>
        <p:spPr>
          <a:xfrm>
            <a:off x="1938752" y="5431901"/>
            <a:ext cx="669392"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8" name="Rectangle 27"/>
          <p:cNvSpPr/>
          <p:nvPr/>
        </p:nvSpPr>
        <p:spPr>
          <a:xfrm>
            <a:off x="2763371" y="5387504"/>
            <a:ext cx="641122" cy="363202"/>
          </a:xfrm>
          <a:prstGeom prst="rect">
            <a:avLst/>
          </a:prstGeom>
          <a:effectLst>
            <a:glow rad="1397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29" name="Rectangle 28"/>
          <p:cNvSpPr/>
          <p:nvPr/>
        </p:nvSpPr>
        <p:spPr>
          <a:xfrm>
            <a:off x="3663704" y="5387504"/>
            <a:ext cx="708900"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30" name="Rectangle 29"/>
          <p:cNvSpPr/>
          <p:nvPr/>
        </p:nvSpPr>
        <p:spPr>
          <a:xfrm>
            <a:off x="1082231" y="6092074"/>
            <a:ext cx="656826"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31" name="Rectangle 30"/>
          <p:cNvSpPr/>
          <p:nvPr/>
        </p:nvSpPr>
        <p:spPr>
          <a:xfrm>
            <a:off x="1978241" y="6081542"/>
            <a:ext cx="652463" cy="363202"/>
          </a:xfrm>
          <a:prstGeom prst="rect">
            <a:avLst/>
          </a:prstGeom>
          <a:effectLst>
            <a:glow rad="101600">
              <a:schemeClr val="accent2">
                <a:satMod val="175000"/>
                <a:alpha val="40000"/>
              </a:schemeClr>
            </a:glow>
          </a:effectLst>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solidFill>
                <a:cs typeface="B Nazanin" panose="00000400000000000000" pitchFamily="2" charset="-78"/>
              </a:rPr>
              <a:t>100</a:t>
            </a:r>
            <a:endParaRPr lang="en-US" sz="2400" dirty="0">
              <a:solidFill>
                <a:schemeClr val="tx1"/>
              </a:solidFill>
              <a:cs typeface="B Nazanin" panose="00000400000000000000" pitchFamily="2" charset="-78"/>
            </a:endParaRPr>
          </a:p>
        </p:txBody>
      </p:sp>
      <p:sp>
        <p:nvSpPr>
          <p:cNvPr id="33" name="TextBox 32"/>
          <p:cNvSpPr txBox="1"/>
          <p:nvPr/>
        </p:nvSpPr>
        <p:spPr>
          <a:xfrm>
            <a:off x="7978362" y="5682943"/>
            <a:ext cx="3883082" cy="461665"/>
          </a:xfrm>
          <a:prstGeom prst="rect">
            <a:avLst/>
          </a:prstGeom>
          <a:noFill/>
        </p:spPr>
        <p:txBody>
          <a:bodyPr wrap="square" rtlCol="0">
            <a:spAutoFit/>
          </a:bodyPr>
          <a:lstStyle/>
          <a:p>
            <a:pPr algn="r"/>
            <a:r>
              <a:rPr lang="fa-IR" sz="2400" b="1" dirty="0" smtClean="0">
                <a:cs typeface="B Nazanin" panose="00000400000000000000" pitchFamily="2" charset="-78"/>
              </a:rPr>
              <a:t>10 بسته صدتایی می شود 1000 تا</a:t>
            </a:r>
            <a:endParaRPr lang="en-US" sz="2400" b="1" dirty="0">
              <a:cs typeface="B Nazanin" panose="00000400000000000000" pitchFamily="2" charset="-78"/>
            </a:endParaRPr>
          </a:p>
        </p:txBody>
      </p:sp>
      <p:sp>
        <p:nvSpPr>
          <p:cNvPr id="4" name="Rectangle 3"/>
          <p:cNvSpPr/>
          <p:nvPr/>
        </p:nvSpPr>
        <p:spPr>
          <a:xfrm>
            <a:off x="2886436" y="1502903"/>
            <a:ext cx="6362640" cy="584775"/>
          </a:xfrm>
          <a:prstGeom prst="rect">
            <a:avLst/>
          </a:prstGeom>
        </p:spPr>
        <p:txBody>
          <a:bodyPr wrap="none">
            <a:spAutoFit/>
          </a:bodyPr>
          <a:lstStyle/>
          <a:p>
            <a:pPr algn="ctr"/>
            <a:r>
              <a:rPr lang="fa-IR" sz="3200" u="sng" dirty="0">
                <a:solidFill>
                  <a:srgbClr val="FF0000"/>
                </a:solidFill>
                <a:cs typeface="B Titr" panose="00000700000000000000" pitchFamily="2" charset="-78"/>
              </a:rPr>
              <a:t>فصل دوم: معرفی عدد هزار و جدول مکانی</a:t>
            </a:r>
          </a:p>
        </p:txBody>
      </p:sp>
    </p:spTree>
    <p:extLst>
      <p:ext uri="{BB962C8B-B14F-4D97-AF65-F5344CB8AC3E}">
        <p14:creationId xmlns:p14="http://schemas.microsoft.com/office/powerpoint/2010/main" val="254350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383351" y="2409002"/>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5</a:t>
            </a:r>
            <a:endParaRPr lang="en-US" sz="2400" dirty="0">
              <a:cs typeface="B Nazanin" panose="00000400000000000000" pitchFamily="2" charset="-78"/>
            </a:endParaRPr>
          </a:p>
        </p:txBody>
      </p:sp>
      <p:sp>
        <p:nvSpPr>
          <p:cNvPr id="5" name="TextBox 4"/>
          <p:cNvSpPr txBox="1"/>
          <p:nvPr/>
        </p:nvSpPr>
        <p:spPr>
          <a:xfrm>
            <a:off x="599348" y="3037365"/>
            <a:ext cx="10077238" cy="461665"/>
          </a:xfrm>
          <a:prstGeom prst="rect">
            <a:avLst/>
          </a:prstGeom>
          <a:noFill/>
        </p:spPr>
        <p:txBody>
          <a:bodyPr wrap="square" rtlCol="0">
            <a:spAutoFit/>
          </a:bodyPr>
          <a:lstStyle/>
          <a:p>
            <a:pPr algn="r"/>
            <a:r>
              <a:rPr lang="fa-IR" sz="2400" b="1" dirty="0" smtClean="0">
                <a:cs typeface="B Nazanin" panose="00000400000000000000" pitchFamily="2" charset="-78"/>
              </a:rPr>
              <a:t>اگر هر مکعب نشان دهنده هزار باشد کدام گزینه یک بسته از 9000 کمتر است؟</a:t>
            </a:r>
            <a:endParaRPr lang="en-US" sz="2400" b="1" dirty="0">
              <a:cs typeface="B Nazanin" panose="00000400000000000000" pitchFamily="2" charset="-78"/>
            </a:endParaRPr>
          </a:p>
        </p:txBody>
      </p:sp>
      <p:sp>
        <p:nvSpPr>
          <p:cNvPr id="16" name="Cube 15"/>
          <p:cNvSpPr/>
          <p:nvPr/>
        </p:nvSpPr>
        <p:spPr>
          <a:xfrm>
            <a:off x="6456607" y="4408551"/>
            <a:ext cx="379928" cy="383129"/>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Cube 16"/>
          <p:cNvSpPr/>
          <p:nvPr/>
        </p:nvSpPr>
        <p:spPr>
          <a:xfrm>
            <a:off x="6694865" y="4408551"/>
            <a:ext cx="379928" cy="383129"/>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Cube 17"/>
          <p:cNvSpPr/>
          <p:nvPr/>
        </p:nvSpPr>
        <p:spPr>
          <a:xfrm>
            <a:off x="6972829" y="4391112"/>
            <a:ext cx="367032" cy="40295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Cube 18"/>
          <p:cNvSpPr/>
          <p:nvPr/>
        </p:nvSpPr>
        <p:spPr>
          <a:xfrm>
            <a:off x="6985691" y="4149258"/>
            <a:ext cx="354170"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0" name="Cube 19"/>
          <p:cNvSpPr/>
          <p:nvPr/>
        </p:nvSpPr>
        <p:spPr>
          <a:xfrm>
            <a:off x="6980332" y="3920091"/>
            <a:ext cx="364887" cy="31982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Cube 20"/>
          <p:cNvSpPr/>
          <p:nvPr/>
        </p:nvSpPr>
        <p:spPr>
          <a:xfrm>
            <a:off x="1619514" y="4413638"/>
            <a:ext cx="421785" cy="35790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Cube 21"/>
          <p:cNvSpPr/>
          <p:nvPr/>
        </p:nvSpPr>
        <p:spPr>
          <a:xfrm>
            <a:off x="1619514" y="4149722"/>
            <a:ext cx="421785"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Cube 22"/>
          <p:cNvSpPr/>
          <p:nvPr/>
        </p:nvSpPr>
        <p:spPr>
          <a:xfrm>
            <a:off x="1619516" y="3889183"/>
            <a:ext cx="421784" cy="370943"/>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Cube 23"/>
          <p:cNvSpPr/>
          <p:nvPr/>
        </p:nvSpPr>
        <p:spPr>
          <a:xfrm>
            <a:off x="1951148" y="4423815"/>
            <a:ext cx="425003"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Cube 24"/>
          <p:cNvSpPr/>
          <p:nvPr/>
        </p:nvSpPr>
        <p:spPr>
          <a:xfrm>
            <a:off x="1951147" y="4149722"/>
            <a:ext cx="425003"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6" name="Cube 25"/>
          <p:cNvSpPr/>
          <p:nvPr/>
        </p:nvSpPr>
        <p:spPr>
          <a:xfrm>
            <a:off x="1960804" y="3889183"/>
            <a:ext cx="412127" cy="360766"/>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dirty="0">
              <a:cs typeface="B Nazanin" panose="00000400000000000000" pitchFamily="2" charset="-78"/>
            </a:endParaRPr>
          </a:p>
        </p:txBody>
      </p:sp>
      <p:sp>
        <p:nvSpPr>
          <p:cNvPr id="27" name="TextBox 26"/>
          <p:cNvSpPr txBox="1"/>
          <p:nvPr/>
        </p:nvSpPr>
        <p:spPr>
          <a:xfrm>
            <a:off x="7396748" y="4226606"/>
            <a:ext cx="682580" cy="461665"/>
          </a:xfrm>
          <a:prstGeom prst="rect">
            <a:avLst/>
          </a:prstGeom>
          <a:noFill/>
        </p:spPr>
        <p:txBody>
          <a:bodyPr wrap="square" rtlCol="0">
            <a:spAutoFit/>
          </a:bodyPr>
          <a:lstStyle/>
          <a:p>
            <a:r>
              <a:rPr lang="fa-IR" sz="2400" dirty="0" smtClean="0">
                <a:cs typeface="B Nazanin" panose="00000400000000000000" pitchFamily="2" charset="-78"/>
              </a:rPr>
              <a:t>2)</a:t>
            </a:r>
            <a:endParaRPr lang="en-US" sz="2400" dirty="0">
              <a:cs typeface="B Nazanin" panose="00000400000000000000" pitchFamily="2" charset="-78"/>
            </a:endParaRPr>
          </a:p>
        </p:txBody>
      </p:sp>
      <p:sp>
        <p:nvSpPr>
          <p:cNvPr id="28" name="TextBox 27"/>
          <p:cNvSpPr txBox="1"/>
          <p:nvPr/>
        </p:nvSpPr>
        <p:spPr>
          <a:xfrm>
            <a:off x="2411564" y="4226605"/>
            <a:ext cx="898303" cy="461665"/>
          </a:xfrm>
          <a:prstGeom prst="rect">
            <a:avLst/>
          </a:prstGeom>
          <a:noFill/>
        </p:spPr>
        <p:txBody>
          <a:bodyPr wrap="square" rtlCol="0">
            <a:spAutoFit/>
          </a:bodyPr>
          <a:lstStyle/>
          <a:p>
            <a:r>
              <a:rPr lang="fa-IR" sz="2400" dirty="0" smtClean="0">
                <a:cs typeface="B Nazanin" panose="00000400000000000000" pitchFamily="2" charset="-78"/>
              </a:rPr>
              <a:t>4)</a:t>
            </a:r>
            <a:endParaRPr lang="en-US" sz="2400" dirty="0">
              <a:cs typeface="B Nazanin" panose="00000400000000000000" pitchFamily="2" charset="-78"/>
            </a:endParaRPr>
          </a:p>
        </p:txBody>
      </p:sp>
      <p:sp>
        <p:nvSpPr>
          <p:cNvPr id="29" name="Cube 28"/>
          <p:cNvSpPr/>
          <p:nvPr/>
        </p:nvSpPr>
        <p:spPr>
          <a:xfrm rot="16200000">
            <a:off x="4644560" y="3910850"/>
            <a:ext cx="402495" cy="513783"/>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1" name="Cube 30"/>
          <p:cNvSpPr/>
          <p:nvPr/>
        </p:nvSpPr>
        <p:spPr>
          <a:xfrm rot="16200000">
            <a:off x="4300645" y="3949279"/>
            <a:ext cx="396245" cy="443174"/>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2" name="Cube 31"/>
          <p:cNvSpPr/>
          <p:nvPr/>
        </p:nvSpPr>
        <p:spPr>
          <a:xfrm rot="16200000">
            <a:off x="3998661" y="3974909"/>
            <a:ext cx="415245" cy="40466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3" name="Cube 32"/>
          <p:cNvSpPr/>
          <p:nvPr/>
        </p:nvSpPr>
        <p:spPr>
          <a:xfrm rot="16200000">
            <a:off x="3686925" y="3971784"/>
            <a:ext cx="415245" cy="40466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4" name="Rectangle 33"/>
          <p:cNvSpPr/>
          <p:nvPr/>
        </p:nvSpPr>
        <p:spPr>
          <a:xfrm>
            <a:off x="4095482" y="4397361"/>
            <a:ext cx="313135" cy="2797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5" name="Rectangle 34"/>
          <p:cNvSpPr/>
          <p:nvPr/>
        </p:nvSpPr>
        <p:spPr>
          <a:xfrm>
            <a:off x="4096882" y="4649355"/>
            <a:ext cx="311736" cy="2466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8" name="TextBox 37"/>
          <p:cNvSpPr txBox="1"/>
          <p:nvPr/>
        </p:nvSpPr>
        <p:spPr>
          <a:xfrm>
            <a:off x="9196583" y="6035670"/>
            <a:ext cx="1378039" cy="461665"/>
          </a:xfrm>
          <a:prstGeom prst="rect">
            <a:avLst/>
          </a:prstGeom>
          <a:noFill/>
        </p:spPr>
        <p:txBody>
          <a:bodyPr wrap="square" rtlCol="0">
            <a:spAutoFit/>
          </a:bodyPr>
          <a:lstStyle/>
          <a:p>
            <a:pPr algn="r"/>
            <a:r>
              <a:rPr lang="fa-IR" sz="2400" dirty="0" smtClean="0">
                <a:cs typeface="B Nazanin" panose="00000400000000000000" pitchFamily="2" charset="-78"/>
              </a:rPr>
              <a:t>1)9000 تا</a:t>
            </a:r>
            <a:endParaRPr lang="en-US" sz="2400" dirty="0">
              <a:cs typeface="B Nazanin" panose="00000400000000000000" pitchFamily="2" charset="-78"/>
            </a:endParaRPr>
          </a:p>
        </p:txBody>
      </p:sp>
      <p:sp>
        <p:nvSpPr>
          <p:cNvPr id="39" name="TextBox 38"/>
          <p:cNvSpPr txBox="1"/>
          <p:nvPr/>
        </p:nvSpPr>
        <p:spPr>
          <a:xfrm>
            <a:off x="6228000" y="6035670"/>
            <a:ext cx="1489658" cy="461665"/>
          </a:xfrm>
          <a:prstGeom prst="rect">
            <a:avLst/>
          </a:prstGeom>
          <a:noFill/>
        </p:spPr>
        <p:txBody>
          <a:bodyPr wrap="square" rtlCol="0">
            <a:spAutoFit/>
          </a:bodyPr>
          <a:lstStyle/>
          <a:p>
            <a:pPr algn="r"/>
            <a:r>
              <a:rPr lang="fa-IR" sz="2400" dirty="0" smtClean="0">
                <a:cs typeface="B Nazanin" panose="00000400000000000000" pitchFamily="2" charset="-78"/>
              </a:rPr>
              <a:t>2)5000 تا</a:t>
            </a:r>
            <a:endParaRPr lang="en-US" sz="2400" dirty="0">
              <a:cs typeface="B Nazanin" panose="00000400000000000000" pitchFamily="2" charset="-78"/>
            </a:endParaRPr>
          </a:p>
        </p:txBody>
      </p:sp>
      <p:sp>
        <p:nvSpPr>
          <p:cNvPr id="40" name="TextBox 39"/>
          <p:cNvSpPr txBox="1"/>
          <p:nvPr/>
        </p:nvSpPr>
        <p:spPr>
          <a:xfrm>
            <a:off x="4033422" y="6035670"/>
            <a:ext cx="1209346" cy="461665"/>
          </a:xfrm>
          <a:prstGeom prst="rect">
            <a:avLst/>
          </a:prstGeom>
          <a:noFill/>
        </p:spPr>
        <p:txBody>
          <a:bodyPr wrap="square" rtlCol="0">
            <a:spAutoFit/>
          </a:bodyPr>
          <a:lstStyle/>
          <a:p>
            <a:r>
              <a:rPr lang="fa-IR" sz="2400" dirty="0" smtClean="0">
                <a:cs typeface="B Nazanin" panose="00000400000000000000" pitchFamily="2" charset="-78"/>
              </a:rPr>
              <a:t>3)8000 تا</a:t>
            </a:r>
            <a:endParaRPr lang="en-US" sz="2400" dirty="0">
              <a:cs typeface="B Nazanin" panose="00000400000000000000" pitchFamily="2" charset="-78"/>
            </a:endParaRPr>
          </a:p>
        </p:txBody>
      </p:sp>
      <p:sp>
        <p:nvSpPr>
          <p:cNvPr id="41" name="TextBox 40"/>
          <p:cNvSpPr txBox="1"/>
          <p:nvPr/>
        </p:nvSpPr>
        <p:spPr>
          <a:xfrm>
            <a:off x="879413" y="6030262"/>
            <a:ext cx="1939540" cy="461665"/>
          </a:xfrm>
          <a:prstGeom prst="rect">
            <a:avLst/>
          </a:prstGeom>
          <a:noFill/>
        </p:spPr>
        <p:txBody>
          <a:bodyPr wrap="square" rtlCol="0">
            <a:spAutoFit/>
          </a:bodyPr>
          <a:lstStyle/>
          <a:p>
            <a:pPr algn="r"/>
            <a:r>
              <a:rPr lang="fa-IR" sz="2400" dirty="0" smtClean="0">
                <a:cs typeface="B Nazanin" panose="00000400000000000000" pitchFamily="2" charset="-78"/>
              </a:rPr>
              <a:t>4)6000 تا</a:t>
            </a:r>
            <a:endParaRPr lang="en-US" sz="2400" dirty="0">
              <a:cs typeface="B Nazanin" panose="00000400000000000000" pitchFamily="2" charset="-78"/>
            </a:endParaRPr>
          </a:p>
        </p:txBody>
      </p:sp>
      <p:cxnSp>
        <p:nvCxnSpPr>
          <p:cNvPr id="46" name="Straight Arrow Connector 45"/>
          <p:cNvCxnSpPr/>
          <p:nvPr/>
        </p:nvCxnSpPr>
        <p:spPr>
          <a:xfrm>
            <a:off x="3582809" y="5613385"/>
            <a:ext cx="311738" cy="0"/>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p:nvPr/>
        </p:nvCxnSpPr>
        <p:spPr>
          <a:xfrm>
            <a:off x="1307776" y="2189408"/>
            <a:ext cx="311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Cube 35"/>
          <p:cNvSpPr/>
          <p:nvPr/>
        </p:nvSpPr>
        <p:spPr>
          <a:xfrm>
            <a:off x="9410890" y="4423815"/>
            <a:ext cx="421785" cy="357907"/>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7" name="Cube 36"/>
          <p:cNvSpPr/>
          <p:nvPr/>
        </p:nvSpPr>
        <p:spPr>
          <a:xfrm>
            <a:off x="9410890" y="4159899"/>
            <a:ext cx="421785"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3" name="Cube 42"/>
          <p:cNvSpPr/>
          <p:nvPr/>
        </p:nvSpPr>
        <p:spPr>
          <a:xfrm>
            <a:off x="9410892" y="3899360"/>
            <a:ext cx="421784" cy="370943"/>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4" name="Cube 43"/>
          <p:cNvSpPr/>
          <p:nvPr/>
        </p:nvSpPr>
        <p:spPr>
          <a:xfrm>
            <a:off x="9742524" y="4433992"/>
            <a:ext cx="425003"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5" name="Cube 44"/>
          <p:cNvSpPr/>
          <p:nvPr/>
        </p:nvSpPr>
        <p:spPr>
          <a:xfrm>
            <a:off x="9742523" y="4159899"/>
            <a:ext cx="425003" cy="34773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7" name="Cube 46"/>
          <p:cNvSpPr/>
          <p:nvPr/>
        </p:nvSpPr>
        <p:spPr>
          <a:xfrm>
            <a:off x="9752180" y="3899360"/>
            <a:ext cx="412127" cy="360766"/>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dirty="0">
              <a:cs typeface="B Nazanin" panose="00000400000000000000" pitchFamily="2" charset="-78"/>
            </a:endParaRPr>
          </a:p>
        </p:txBody>
      </p:sp>
      <p:sp>
        <p:nvSpPr>
          <p:cNvPr id="48" name="Cube 47"/>
          <p:cNvSpPr/>
          <p:nvPr/>
        </p:nvSpPr>
        <p:spPr>
          <a:xfrm>
            <a:off x="9078646" y="4326240"/>
            <a:ext cx="421785" cy="453323"/>
          </a:xfrm>
          <a:custGeom>
            <a:avLst/>
            <a:gdLst>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421785 w 421785"/>
              <a:gd name="connsiteY2" fmla="*/ 268430 h 357907"/>
              <a:gd name="connsiteX3" fmla="*/ 332308 w 421785"/>
              <a:gd name="connsiteY3" fmla="*/ 357907 h 357907"/>
              <a:gd name="connsiteX4" fmla="*/ 332308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421785 w 421785"/>
              <a:gd name="connsiteY3" fmla="*/ 268430 h 357907"/>
              <a:gd name="connsiteX4" fmla="*/ 332308 w 421785"/>
              <a:gd name="connsiteY4" fmla="*/ 357907 h 357907"/>
              <a:gd name="connsiteX5" fmla="*/ 0 w 421785"/>
              <a:gd name="connsiteY5" fmla="*/ 357907 h 357907"/>
              <a:gd name="connsiteX6" fmla="*/ 0 w 421785"/>
              <a:gd name="connsiteY6" fmla="*/ 89477 h 357907"/>
              <a:gd name="connsiteX7" fmla="*/ 0 w 421785"/>
              <a:gd name="connsiteY7" fmla="*/ 89477 h 357907"/>
              <a:gd name="connsiteX8" fmla="*/ 332308 w 421785"/>
              <a:gd name="connsiteY8" fmla="*/ 89477 h 357907"/>
              <a:gd name="connsiteX9" fmla="*/ 421785 w 421785"/>
              <a:gd name="connsiteY9" fmla="*/ 0 h 357907"/>
              <a:gd name="connsiteX10" fmla="*/ 332308 w 421785"/>
              <a:gd name="connsiteY10" fmla="*/ 89477 h 357907"/>
              <a:gd name="connsiteX11" fmla="*/ 332308 w 421785"/>
              <a:gd name="connsiteY11" fmla="*/ 357907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421785 w 421785"/>
              <a:gd name="connsiteY2" fmla="*/ 268430 h 357907"/>
              <a:gd name="connsiteX3" fmla="*/ 332308 w 421785"/>
              <a:gd name="connsiteY3" fmla="*/ 357907 h 357907"/>
              <a:gd name="connsiteX4" fmla="*/ 332308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421785 w 421785"/>
              <a:gd name="connsiteY3" fmla="*/ 268430 h 357907"/>
              <a:gd name="connsiteX4" fmla="*/ 332308 w 421785"/>
              <a:gd name="connsiteY4" fmla="*/ 357907 h 357907"/>
              <a:gd name="connsiteX5" fmla="*/ 0 w 421785"/>
              <a:gd name="connsiteY5" fmla="*/ 357907 h 357907"/>
              <a:gd name="connsiteX6" fmla="*/ 0 w 421785"/>
              <a:gd name="connsiteY6" fmla="*/ 89477 h 357907"/>
              <a:gd name="connsiteX7" fmla="*/ 0 w 421785"/>
              <a:gd name="connsiteY7" fmla="*/ 89477 h 357907"/>
              <a:gd name="connsiteX8" fmla="*/ 332308 w 421785"/>
              <a:gd name="connsiteY8" fmla="*/ 89477 h 357907"/>
              <a:gd name="connsiteX9" fmla="*/ 421785 w 421785"/>
              <a:gd name="connsiteY9" fmla="*/ 0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421785 w 421785"/>
              <a:gd name="connsiteY2" fmla="*/ 268430 h 357907"/>
              <a:gd name="connsiteX3" fmla="*/ 332308 w 421785"/>
              <a:gd name="connsiteY3" fmla="*/ 357907 h 357907"/>
              <a:gd name="connsiteX4" fmla="*/ 332308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421785 w 421785"/>
              <a:gd name="connsiteY3" fmla="*/ 268430 h 357907"/>
              <a:gd name="connsiteX4" fmla="*/ 332308 w 421785"/>
              <a:gd name="connsiteY4" fmla="*/ 357907 h 357907"/>
              <a:gd name="connsiteX5" fmla="*/ 0 w 421785"/>
              <a:gd name="connsiteY5" fmla="*/ 89477 h 357907"/>
              <a:gd name="connsiteX6" fmla="*/ 0 w 421785"/>
              <a:gd name="connsiteY6" fmla="*/ 89477 h 357907"/>
              <a:gd name="connsiteX7" fmla="*/ 332308 w 421785"/>
              <a:gd name="connsiteY7" fmla="*/ 89477 h 357907"/>
              <a:gd name="connsiteX8" fmla="*/ 421785 w 421785"/>
              <a:gd name="connsiteY8" fmla="*/ 0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421785 w 421785"/>
              <a:gd name="connsiteY2" fmla="*/ 268430 h 357907"/>
              <a:gd name="connsiteX3" fmla="*/ 332308 w 421785"/>
              <a:gd name="connsiteY3" fmla="*/ 357907 h 357907"/>
              <a:gd name="connsiteX4" fmla="*/ 332308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357907 h 357907"/>
              <a:gd name="connsiteX4" fmla="*/ 0 w 421785"/>
              <a:gd name="connsiteY4" fmla="*/ 89477 h 357907"/>
              <a:gd name="connsiteX5" fmla="*/ 0 w 421785"/>
              <a:gd name="connsiteY5" fmla="*/ 89477 h 357907"/>
              <a:gd name="connsiteX6" fmla="*/ 332308 w 421785"/>
              <a:gd name="connsiteY6" fmla="*/ 89477 h 357907"/>
              <a:gd name="connsiteX7" fmla="*/ 421785 w 421785"/>
              <a:gd name="connsiteY7" fmla="*/ 0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357907 h 357907"/>
              <a:gd name="connsiteX3" fmla="*/ 332308 w 421785"/>
              <a:gd name="connsiteY3"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357907 h 357907"/>
              <a:gd name="connsiteX4" fmla="*/ 0 w 421785"/>
              <a:gd name="connsiteY4" fmla="*/ 89477 h 357907"/>
              <a:gd name="connsiteX5" fmla="*/ 0 w 421785"/>
              <a:gd name="connsiteY5" fmla="*/ 89477 h 357907"/>
              <a:gd name="connsiteX6" fmla="*/ 332308 w 421785"/>
              <a:gd name="connsiteY6" fmla="*/ 89477 h 357907"/>
              <a:gd name="connsiteX7" fmla="*/ 421785 w 421785"/>
              <a:gd name="connsiteY7" fmla="*/ 0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357907 h 357907"/>
              <a:gd name="connsiteX3" fmla="*/ 332308 w 421785"/>
              <a:gd name="connsiteY3"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357907 h 357907"/>
              <a:gd name="connsiteX4" fmla="*/ 0 w 421785"/>
              <a:gd name="connsiteY4" fmla="*/ 89477 h 357907"/>
              <a:gd name="connsiteX5" fmla="*/ 0 w 421785"/>
              <a:gd name="connsiteY5" fmla="*/ 89477 h 357907"/>
              <a:gd name="connsiteX6" fmla="*/ 332308 w 421785"/>
              <a:gd name="connsiteY6" fmla="*/ 89477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357907 h 357907"/>
              <a:gd name="connsiteX3" fmla="*/ 332308 w 421785"/>
              <a:gd name="connsiteY3"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357907 h 357907"/>
              <a:gd name="connsiteX4" fmla="*/ 0 w 421785"/>
              <a:gd name="connsiteY4" fmla="*/ 89477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357907 h 357907"/>
              <a:gd name="connsiteX3" fmla="*/ 332308 w 421785"/>
              <a:gd name="connsiteY3"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332308 w 421785"/>
              <a:gd name="connsiteY2" fmla="*/ 357907 h 357907"/>
              <a:gd name="connsiteX3" fmla="*/ 0 w 421785"/>
              <a:gd name="connsiteY3" fmla="*/ 89477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357907 h 357907"/>
              <a:gd name="connsiteX3" fmla="*/ 332308 w 421785"/>
              <a:gd name="connsiteY3"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0 w 421785"/>
              <a:gd name="connsiteY2" fmla="*/ 89477 h 357907"/>
              <a:gd name="connsiteX0" fmla="*/ 0 w 421785"/>
              <a:gd name="connsiteY0" fmla="*/ 89477 h 357907"/>
              <a:gd name="connsiteX1" fmla="*/ 332308 w 421785"/>
              <a:gd name="connsiteY1" fmla="*/ 89477 h 357907"/>
              <a:gd name="connsiteX2" fmla="*/ 332308 w 421785"/>
              <a:gd name="connsiteY2" fmla="*/ 357907 h 357907"/>
              <a:gd name="connsiteX3" fmla="*/ 0 w 421785"/>
              <a:gd name="connsiteY3" fmla="*/ 357907 h 357907"/>
              <a:gd name="connsiteX4" fmla="*/ 0 w 421785"/>
              <a:gd name="connsiteY4" fmla="*/ 89477 h 357907"/>
              <a:gd name="connsiteX0" fmla="*/ 332308 w 421785"/>
              <a:gd name="connsiteY0" fmla="*/ 89477 h 357907"/>
              <a:gd name="connsiteX1" fmla="*/ 421785 w 421785"/>
              <a:gd name="connsiteY1" fmla="*/ 0 h 357907"/>
              <a:gd name="connsiteX2" fmla="*/ 332308 w 421785"/>
              <a:gd name="connsiteY2" fmla="*/ 89477 h 357907"/>
              <a:gd name="connsiteX0" fmla="*/ 0 w 421785"/>
              <a:gd name="connsiteY0" fmla="*/ 89477 h 357907"/>
              <a:gd name="connsiteX1" fmla="*/ 89477 w 421785"/>
              <a:gd name="connsiteY1" fmla="*/ 0 h 357907"/>
              <a:gd name="connsiteX2" fmla="*/ 421785 w 421785"/>
              <a:gd name="connsiteY2" fmla="*/ 0 h 357907"/>
              <a:gd name="connsiteX3" fmla="*/ 332308 w 421785"/>
              <a:gd name="connsiteY3" fmla="*/ 89477 h 357907"/>
              <a:gd name="connsiteX4" fmla="*/ 0 w 421785"/>
              <a:gd name="connsiteY4" fmla="*/ 89477 h 357907"/>
              <a:gd name="connsiteX0" fmla="*/ 0 w 421785"/>
              <a:gd name="connsiteY0" fmla="*/ 89477 h 357907"/>
              <a:gd name="connsiteX1" fmla="*/ 89477 w 421785"/>
              <a:gd name="connsiteY1" fmla="*/ 0 h 357907"/>
              <a:gd name="connsiteX2" fmla="*/ 0 w 421785"/>
              <a:gd name="connsiteY2" fmla="*/ 89477 h 357907"/>
              <a:gd name="connsiteX0" fmla="*/ 0 w 421785"/>
              <a:gd name="connsiteY0" fmla="*/ 113331 h 381761"/>
              <a:gd name="connsiteX1" fmla="*/ 332308 w 421785"/>
              <a:gd name="connsiteY1" fmla="*/ 113331 h 381761"/>
              <a:gd name="connsiteX2" fmla="*/ 332308 w 421785"/>
              <a:gd name="connsiteY2" fmla="*/ 381761 h 381761"/>
              <a:gd name="connsiteX3" fmla="*/ 0 w 421785"/>
              <a:gd name="connsiteY3" fmla="*/ 381761 h 381761"/>
              <a:gd name="connsiteX4" fmla="*/ 0 w 421785"/>
              <a:gd name="connsiteY4" fmla="*/ 113331 h 381761"/>
              <a:gd name="connsiteX0" fmla="*/ 332308 w 421785"/>
              <a:gd name="connsiteY0" fmla="*/ 113331 h 381761"/>
              <a:gd name="connsiteX1" fmla="*/ 421785 w 421785"/>
              <a:gd name="connsiteY1" fmla="*/ 23854 h 381761"/>
              <a:gd name="connsiteX2" fmla="*/ 332308 w 421785"/>
              <a:gd name="connsiteY2" fmla="*/ 113331 h 381761"/>
              <a:gd name="connsiteX0" fmla="*/ 0 w 421785"/>
              <a:gd name="connsiteY0" fmla="*/ 113331 h 381761"/>
              <a:gd name="connsiteX1" fmla="*/ 89477 w 421785"/>
              <a:gd name="connsiteY1" fmla="*/ 23854 h 381761"/>
              <a:gd name="connsiteX2" fmla="*/ 421785 w 421785"/>
              <a:gd name="connsiteY2" fmla="*/ 23854 h 381761"/>
              <a:gd name="connsiteX3" fmla="*/ 332308 w 421785"/>
              <a:gd name="connsiteY3" fmla="*/ 113331 h 381761"/>
              <a:gd name="connsiteX4" fmla="*/ 0 w 421785"/>
              <a:gd name="connsiteY4" fmla="*/ 113331 h 381761"/>
              <a:gd name="connsiteX0" fmla="*/ 0 w 421785"/>
              <a:gd name="connsiteY0" fmla="*/ 113331 h 381761"/>
              <a:gd name="connsiteX1" fmla="*/ 41769 w 421785"/>
              <a:gd name="connsiteY1" fmla="*/ 0 h 381761"/>
              <a:gd name="connsiteX2" fmla="*/ 0 w 421785"/>
              <a:gd name="connsiteY2" fmla="*/ 113331 h 381761"/>
              <a:gd name="connsiteX0" fmla="*/ 0 w 421785"/>
              <a:gd name="connsiteY0" fmla="*/ 176941 h 445371"/>
              <a:gd name="connsiteX1" fmla="*/ 332308 w 421785"/>
              <a:gd name="connsiteY1" fmla="*/ 176941 h 445371"/>
              <a:gd name="connsiteX2" fmla="*/ 332308 w 421785"/>
              <a:gd name="connsiteY2" fmla="*/ 445371 h 445371"/>
              <a:gd name="connsiteX3" fmla="*/ 0 w 421785"/>
              <a:gd name="connsiteY3" fmla="*/ 445371 h 445371"/>
              <a:gd name="connsiteX4" fmla="*/ 0 w 421785"/>
              <a:gd name="connsiteY4" fmla="*/ 176941 h 445371"/>
              <a:gd name="connsiteX0" fmla="*/ 332308 w 421785"/>
              <a:gd name="connsiteY0" fmla="*/ 176941 h 445371"/>
              <a:gd name="connsiteX1" fmla="*/ 421785 w 421785"/>
              <a:gd name="connsiteY1" fmla="*/ 87464 h 445371"/>
              <a:gd name="connsiteX2" fmla="*/ 332308 w 421785"/>
              <a:gd name="connsiteY2" fmla="*/ 176941 h 445371"/>
              <a:gd name="connsiteX0" fmla="*/ 0 w 421785"/>
              <a:gd name="connsiteY0" fmla="*/ 176941 h 445371"/>
              <a:gd name="connsiteX1" fmla="*/ 89477 w 421785"/>
              <a:gd name="connsiteY1" fmla="*/ 87464 h 445371"/>
              <a:gd name="connsiteX2" fmla="*/ 342272 w 421785"/>
              <a:gd name="connsiteY2" fmla="*/ 0 h 445371"/>
              <a:gd name="connsiteX3" fmla="*/ 332308 w 421785"/>
              <a:gd name="connsiteY3" fmla="*/ 176941 h 445371"/>
              <a:gd name="connsiteX4" fmla="*/ 0 w 421785"/>
              <a:gd name="connsiteY4" fmla="*/ 176941 h 445371"/>
              <a:gd name="connsiteX0" fmla="*/ 0 w 421785"/>
              <a:gd name="connsiteY0" fmla="*/ 176941 h 445371"/>
              <a:gd name="connsiteX1" fmla="*/ 41769 w 421785"/>
              <a:gd name="connsiteY1" fmla="*/ 63610 h 445371"/>
              <a:gd name="connsiteX2" fmla="*/ 0 w 421785"/>
              <a:gd name="connsiteY2" fmla="*/ 176941 h 445371"/>
              <a:gd name="connsiteX0" fmla="*/ 0 w 421785"/>
              <a:gd name="connsiteY0" fmla="*/ 176942 h 445372"/>
              <a:gd name="connsiteX1" fmla="*/ 332308 w 421785"/>
              <a:gd name="connsiteY1" fmla="*/ 176942 h 445372"/>
              <a:gd name="connsiteX2" fmla="*/ 332308 w 421785"/>
              <a:gd name="connsiteY2" fmla="*/ 445372 h 445372"/>
              <a:gd name="connsiteX3" fmla="*/ 0 w 421785"/>
              <a:gd name="connsiteY3" fmla="*/ 445372 h 445372"/>
              <a:gd name="connsiteX4" fmla="*/ 0 w 421785"/>
              <a:gd name="connsiteY4" fmla="*/ 176942 h 445372"/>
              <a:gd name="connsiteX0" fmla="*/ 332308 w 421785"/>
              <a:gd name="connsiteY0" fmla="*/ 176942 h 445372"/>
              <a:gd name="connsiteX1" fmla="*/ 421785 w 421785"/>
              <a:gd name="connsiteY1" fmla="*/ 87465 h 445372"/>
              <a:gd name="connsiteX2" fmla="*/ 332308 w 421785"/>
              <a:gd name="connsiteY2" fmla="*/ 176942 h 445372"/>
              <a:gd name="connsiteX0" fmla="*/ 0 w 421785"/>
              <a:gd name="connsiteY0" fmla="*/ 176942 h 445372"/>
              <a:gd name="connsiteX1" fmla="*/ 2012 w 421785"/>
              <a:gd name="connsiteY1" fmla="*/ 0 h 445372"/>
              <a:gd name="connsiteX2" fmla="*/ 342272 w 421785"/>
              <a:gd name="connsiteY2" fmla="*/ 1 h 445372"/>
              <a:gd name="connsiteX3" fmla="*/ 332308 w 421785"/>
              <a:gd name="connsiteY3" fmla="*/ 176942 h 445372"/>
              <a:gd name="connsiteX4" fmla="*/ 0 w 421785"/>
              <a:gd name="connsiteY4" fmla="*/ 176942 h 445372"/>
              <a:gd name="connsiteX0" fmla="*/ 0 w 421785"/>
              <a:gd name="connsiteY0" fmla="*/ 176942 h 445372"/>
              <a:gd name="connsiteX1" fmla="*/ 41769 w 421785"/>
              <a:gd name="connsiteY1" fmla="*/ 63611 h 445372"/>
              <a:gd name="connsiteX2" fmla="*/ 0 w 421785"/>
              <a:gd name="connsiteY2" fmla="*/ 176942 h 445372"/>
              <a:gd name="connsiteX0" fmla="*/ 0 w 421785"/>
              <a:gd name="connsiteY0" fmla="*/ 176942 h 445372"/>
              <a:gd name="connsiteX1" fmla="*/ 332308 w 421785"/>
              <a:gd name="connsiteY1" fmla="*/ 176942 h 445372"/>
              <a:gd name="connsiteX2" fmla="*/ 332308 w 421785"/>
              <a:gd name="connsiteY2" fmla="*/ 445372 h 445372"/>
              <a:gd name="connsiteX3" fmla="*/ 0 w 421785"/>
              <a:gd name="connsiteY3" fmla="*/ 445372 h 445372"/>
              <a:gd name="connsiteX4" fmla="*/ 0 w 421785"/>
              <a:gd name="connsiteY4" fmla="*/ 176942 h 445372"/>
              <a:gd name="connsiteX0" fmla="*/ 332308 w 421785"/>
              <a:gd name="connsiteY0" fmla="*/ 176942 h 445372"/>
              <a:gd name="connsiteX1" fmla="*/ 421785 w 421785"/>
              <a:gd name="connsiteY1" fmla="*/ 87465 h 445372"/>
              <a:gd name="connsiteX2" fmla="*/ 332308 w 421785"/>
              <a:gd name="connsiteY2" fmla="*/ 176942 h 445372"/>
              <a:gd name="connsiteX0" fmla="*/ 0 w 421785"/>
              <a:gd name="connsiteY0" fmla="*/ 176942 h 445372"/>
              <a:gd name="connsiteX1" fmla="*/ 2012 w 421785"/>
              <a:gd name="connsiteY1" fmla="*/ 0 h 445372"/>
              <a:gd name="connsiteX2" fmla="*/ 342272 w 421785"/>
              <a:gd name="connsiteY2" fmla="*/ 1 h 445372"/>
              <a:gd name="connsiteX3" fmla="*/ 332308 w 421785"/>
              <a:gd name="connsiteY3" fmla="*/ 176942 h 445372"/>
              <a:gd name="connsiteX4" fmla="*/ 0 w 421785"/>
              <a:gd name="connsiteY4" fmla="*/ 176942 h 445372"/>
              <a:gd name="connsiteX0" fmla="*/ 0 w 421785"/>
              <a:gd name="connsiteY0" fmla="*/ 176942 h 445372"/>
              <a:gd name="connsiteX1" fmla="*/ 41769 w 421785"/>
              <a:gd name="connsiteY1" fmla="*/ 63611 h 445372"/>
              <a:gd name="connsiteX2" fmla="*/ 0 w 421785"/>
              <a:gd name="connsiteY2" fmla="*/ 176942 h 445372"/>
              <a:gd name="connsiteX0" fmla="*/ 0 w 421785"/>
              <a:gd name="connsiteY0" fmla="*/ 184893 h 453323"/>
              <a:gd name="connsiteX1" fmla="*/ 332308 w 421785"/>
              <a:gd name="connsiteY1" fmla="*/ 184893 h 453323"/>
              <a:gd name="connsiteX2" fmla="*/ 332308 w 421785"/>
              <a:gd name="connsiteY2" fmla="*/ 453323 h 453323"/>
              <a:gd name="connsiteX3" fmla="*/ 0 w 421785"/>
              <a:gd name="connsiteY3" fmla="*/ 453323 h 453323"/>
              <a:gd name="connsiteX4" fmla="*/ 0 w 421785"/>
              <a:gd name="connsiteY4" fmla="*/ 184893 h 453323"/>
              <a:gd name="connsiteX0" fmla="*/ 332308 w 421785"/>
              <a:gd name="connsiteY0" fmla="*/ 184893 h 453323"/>
              <a:gd name="connsiteX1" fmla="*/ 421785 w 421785"/>
              <a:gd name="connsiteY1" fmla="*/ 95416 h 453323"/>
              <a:gd name="connsiteX2" fmla="*/ 332308 w 421785"/>
              <a:gd name="connsiteY2" fmla="*/ 184893 h 453323"/>
              <a:gd name="connsiteX0" fmla="*/ 0 w 421785"/>
              <a:gd name="connsiteY0" fmla="*/ 184893 h 453323"/>
              <a:gd name="connsiteX1" fmla="*/ 33818 w 421785"/>
              <a:gd name="connsiteY1" fmla="*/ 0 h 453323"/>
              <a:gd name="connsiteX2" fmla="*/ 342272 w 421785"/>
              <a:gd name="connsiteY2" fmla="*/ 7952 h 453323"/>
              <a:gd name="connsiteX3" fmla="*/ 332308 w 421785"/>
              <a:gd name="connsiteY3" fmla="*/ 184893 h 453323"/>
              <a:gd name="connsiteX4" fmla="*/ 0 w 421785"/>
              <a:gd name="connsiteY4" fmla="*/ 184893 h 453323"/>
              <a:gd name="connsiteX0" fmla="*/ 0 w 421785"/>
              <a:gd name="connsiteY0" fmla="*/ 184893 h 453323"/>
              <a:gd name="connsiteX1" fmla="*/ 41769 w 421785"/>
              <a:gd name="connsiteY1" fmla="*/ 71562 h 453323"/>
              <a:gd name="connsiteX2" fmla="*/ 0 w 421785"/>
              <a:gd name="connsiteY2" fmla="*/ 184893 h 453323"/>
            </a:gdLst>
            <a:ahLst/>
            <a:cxnLst>
              <a:cxn ang="0">
                <a:pos x="connsiteX0" y="connsiteY0"/>
              </a:cxn>
              <a:cxn ang="0">
                <a:pos x="connsiteX1" y="connsiteY1"/>
              </a:cxn>
              <a:cxn ang="0">
                <a:pos x="connsiteX2" y="connsiteY2"/>
              </a:cxn>
            </a:cxnLst>
            <a:rect l="l" t="t" r="r" b="b"/>
            <a:pathLst>
              <a:path w="421785" h="453323" stroke="0" extrusionOk="0">
                <a:moveTo>
                  <a:pt x="0" y="184893"/>
                </a:moveTo>
                <a:lnTo>
                  <a:pt x="332308" y="184893"/>
                </a:lnTo>
                <a:lnTo>
                  <a:pt x="332308" y="453323"/>
                </a:lnTo>
                <a:lnTo>
                  <a:pt x="0" y="453323"/>
                </a:lnTo>
                <a:lnTo>
                  <a:pt x="0" y="184893"/>
                </a:lnTo>
                <a:close/>
              </a:path>
              <a:path w="421785" h="453323" fill="darkenLess" stroke="0" extrusionOk="0">
                <a:moveTo>
                  <a:pt x="332308" y="184893"/>
                </a:moveTo>
                <a:lnTo>
                  <a:pt x="421785" y="95416"/>
                </a:lnTo>
                <a:lnTo>
                  <a:pt x="332308" y="184893"/>
                </a:lnTo>
                <a:close/>
              </a:path>
              <a:path w="421785" h="453323" fill="lightenLess" stroke="0" extrusionOk="0">
                <a:moveTo>
                  <a:pt x="0" y="184893"/>
                </a:moveTo>
                <a:cubicBezTo>
                  <a:pt x="671" y="125912"/>
                  <a:pt x="33147" y="58981"/>
                  <a:pt x="33818" y="0"/>
                </a:cubicBezTo>
                <a:lnTo>
                  <a:pt x="342272" y="7952"/>
                </a:lnTo>
                <a:lnTo>
                  <a:pt x="332308" y="184893"/>
                </a:lnTo>
                <a:lnTo>
                  <a:pt x="0" y="184893"/>
                </a:lnTo>
                <a:close/>
              </a:path>
              <a:path w="421785" h="453323" fill="none" extrusionOk="0">
                <a:moveTo>
                  <a:pt x="0" y="184893"/>
                </a:moveTo>
                <a:lnTo>
                  <a:pt x="41769" y="71562"/>
                </a:lnTo>
                <a:lnTo>
                  <a:pt x="0" y="184893"/>
                </a:lnTo>
                <a:close/>
              </a:path>
            </a:pathLst>
          </a:cu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Rectangle 2"/>
          <p:cNvSpPr/>
          <p:nvPr/>
        </p:nvSpPr>
        <p:spPr>
          <a:xfrm>
            <a:off x="502961" y="5389580"/>
            <a:ext cx="4198586" cy="400110"/>
          </a:xfrm>
          <a:prstGeom prst="rect">
            <a:avLst/>
          </a:prstGeom>
        </p:spPr>
        <p:txBody>
          <a:bodyPr wrap="none">
            <a:spAutoFit/>
          </a:bodyPr>
          <a:lstStyle/>
          <a:p>
            <a:pPr algn="ctr"/>
            <a:r>
              <a:rPr lang="fa-IR" sz="2000" b="1" dirty="0">
                <a:ln w="0"/>
                <a:effectLst>
                  <a:outerShdw blurRad="38100" dist="19050" dir="2700000" algn="tl" rotWithShape="0">
                    <a:schemeClr val="dk1">
                      <a:alpha val="40000"/>
                    </a:schemeClr>
                  </a:outerShdw>
                </a:effectLst>
                <a:cs typeface="B Nazanin" panose="00000400000000000000" pitchFamily="2" charset="-78"/>
              </a:rPr>
              <a:t>تا 8000        یک بسته هزارتایی کمتر        9000</a:t>
            </a:r>
            <a:endParaRPr lang="en-US" sz="2000" b="1" dirty="0">
              <a:ln w="0"/>
              <a:effectLst>
                <a:outerShdw blurRad="38100" dist="19050" dir="2700000" algn="tl" rotWithShape="0">
                  <a:schemeClr val="dk1">
                    <a:alpha val="40000"/>
                  </a:schemeClr>
                </a:outerShdw>
              </a:effectLst>
              <a:cs typeface="B Nazanin" panose="00000400000000000000" pitchFamily="2" charset="-78"/>
            </a:endParaRPr>
          </a:p>
        </p:txBody>
      </p:sp>
      <p:cxnSp>
        <p:nvCxnSpPr>
          <p:cNvPr id="50" name="Straight Arrow Connector 49"/>
          <p:cNvCxnSpPr/>
          <p:nvPr/>
        </p:nvCxnSpPr>
        <p:spPr>
          <a:xfrm>
            <a:off x="1151907" y="5613385"/>
            <a:ext cx="311738" cy="0"/>
          </a:xfrm>
          <a:prstGeom prst="straightConnector1">
            <a:avLst/>
          </a:prstGeom>
          <a:ln w="190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3922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084157" y="2550017"/>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6</a:t>
            </a:r>
            <a:endParaRPr lang="en-US" sz="2400" dirty="0">
              <a:cs typeface="B Nazanin" panose="00000400000000000000" pitchFamily="2" charset="-78"/>
            </a:endParaRPr>
          </a:p>
        </p:txBody>
      </p:sp>
      <p:sp>
        <p:nvSpPr>
          <p:cNvPr id="5" name="TextBox 4"/>
          <p:cNvSpPr txBox="1"/>
          <p:nvPr/>
        </p:nvSpPr>
        <p:spPr>
          <a:xfrm>
            <a:off x="1413815" y="3310467"/>
            <a:ext cx="9118242" cy="830997"/>
          </a:xfrm>
          <a:prstGeom prst="rect">
            <a:avLst/>
          </a:prstGeom>
          <a:noFill/>
        </p:spPr>
        <p:txBody>
          <a:bodyPr wrap="square" rtlCol="0">
            <a:spAutoFit/>
          </a:bodyPr>
          <a:lstStyle/>
          <a:p>
            <a:pPr algn="r"/>
            <a:r>
              <a:rPr lang="fa-IR" sz="2400" dirty="0" smtClean="0">
                <a:cs typeface="B Nazanin" panose="00000400000000000000" pitchFamily="2" charset="-78"/>
              </a:rPr>
              <a:t>من عدد چهار رقمی هستم که یکان من 3، دهگانم 5، صدگان مجموع 2 عدد و یکان و دهگان و هزارگانم اختلاف دو عدد یکان و دهگانم است من چه عددی هستم؟</a:t>
            </a:r>
            <a:endParaRPr lang="en-US" sz="2400" dirty="0">
              <a:cs typeface="B Nazanin" panose="00000400000000000000" pitchFamily="2" charset="-78"/>
            </a:endParaRPr>
          </a:p>
        </p:txBody>
      </p:sp>
      <p:sp>
        <p:nvSpPr>
          <p:cNvPr id="8" name="TextBox 7"/>
          <p:cNvSpPr txBox="1"/>
          <p:nvPr/>
        </p:nvSpPr>
        <p:spPr>
          <a:xfrm>
            <a:off x="3485308" y="4999656"/>
            <a:ext cx="1017431" cy="461665"/>
          </a:xfrm>
          <a:prstGeom prst="rect">
            <a:avLst/>
          </a:prstGeom>
          <a:noFill/>
        </p:spPr>
        <p:txBody>
          <a:bodyPr wrap="square" rtlCol="0">
            <a:spAutoFit/>
          </a:bodyPr>
          <a:lstStyle/>
          <a:p>
            <a:r>
              <a:rPr lang="fa-IR" sz="2400" dirty="0" smtClean="0">
                <a:cs typeface="B Nazanin" panose="00000400000000000000" pitchFamily="2" charset="-78"/>
              </a:rPr>
              <a:t>یکان</a:t>
            </a:r>
            <a:endParaRPr lang="en-US" sz="2400" dirty="0">
              <a:cs typeface="B Nazanin" panose="00000400000000000000" pitchFamily="2" charset="-78"/>
            </a:endParaRPr>
          </a:p>
        </p:txBody>
      </p:sp>
      <p:sp>
        <p:nvSpPr>
          <p:cNvPr id="9" name="TextBox 8"/>
          <p:cNvSpPr txBox="1"/>
          <p:nvPr/>
        </p:nvSpPr>
        <p:spPr>
          <a:xfrm>
            <a:off x="2535298" y="4986572"/>
            <a:ext cx="1030309" cy="461665"/>
          </a:xfrm>
          <a:prstGeom prst="rect">
            <a:avLst/>
          </a:prstGeom>
          <a:noFill/>
        </p:spPr>
        <p:txBody>
          <a:bodyPr wrap="square" rtlCol="0">
            <a:spAutoFit/>
          </a:bodyPr>
          <a:lstStyle/>
          <a:p>
            <a:r>
              <a:rPr lang="fa-IR" sz="2400" dirty="0" smtClean="0">
                <a:cs typeface="B Nazanin" panose="00000400000000000000" pitchFamily="2" charset="-78"/>
              </a:rPr>
              <a:t>دهگان</a:t>
            </a:r>
            <a:endParaRPr lang="en-US" sz="2400" dirty="0">
              <a:cs typeface="B Nazanin" panose="00000400000000000000" pitchFamily="2" charset="-78"/>
            </a:endParaRPr>
          </a:p>
        </p:txBody>
      </p:sp>
      <p:sp>
        <p:nvSpPr>
          <p:cNvPr id="10" name="TextBox 9"/>
          <p:cNvSpPr txBox="1"/>
          <p:nvPr/>
        </p:nvSpPr>
        <p:spPr>
          <a:xfrm>
            <a:off x="1587267" y="4989875"/>
            <a:ext cx="927279" cy="461665"/>
          </a:xfrm>
          <a:prstGeom prst="rect">
            <a:avLst/>
          </a:prstGeom>
          <a:noFill/>
        </p:spPr>
        <p:txBody>
          <a:bodyPr wrap="square" rtlCol="0">
            <a:spAutoFit/>
          </a:bodyPr>
          <a:lstStyle/>
          <a:p>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11" name="TextBox 10"/>
          <p:cNvSpPr txBox="1"/>
          <p:nvPr/>
        </p:nvSpPr>
        <p:spPr>
          <a:xfrm>
            <a:off x="635584" y="4946148"/>
            <a:ext cx="1043189" cy="461665"/>
          </a:xfrm>
          <a:prstGeom prst="rect">
            <a:avLst/>
          </a:prstGeom>
          <a:noFill/>
        </p:spPr>
        <p:txBody>
          <a:bodyPr wrap="square" rtlCol="0">
            <a:spAutoFit/>
          </a:bodyPr>
          <a:lstStyle/>
          <a:p>
            <a:r>
              <a:rPr lang="fa-IR" sz="2400" dirty="0" smtClean="0">
                <a:cs typeface="B Nazanin" panose="00000400000000000000" pitchFamily="2" charset="-78"/>
              </a:rPr>
              <a:t>هزارگان</a:t>
            </a:r>
            <a:endParaRPr lang="en-US" sz="2400" dirty="0">
              <a:cs typeface="B Nazanin" panose="00000400000000000000" pitchFamily="2" charset="-78"/>
            </a:endParaRPr>
          </a:p>
        </p:txBody>
      </p:sp>
      <p:sp>
        <p:nvSpPr>
          <p:cNvPr id="12" name="TextBox 11"/>
          <p:cNvSpPr txBox="1"/>
          <p:nvPr/>
        </p:nvSpPr>
        <p:spPr>
          <a:xfrm>
            <a:off x="903516" y="5591283"/>
            <a:ext cx="3940935" cy="461665"/>
          </a:xfrm>
          <a:prstGeom prst="rect">
            <a:avLst/>
          </a:prstGeom>
          <a:noFill/>
        </p:spPr>
        <p:txBody>
          <a:bodyPr wrap="square" rtlCol="0">
            <a:spAutoFit/>
          </a:bodyPr>
          <a:lstStyle/>
          <a:p>
            <a:r>
              <a:rPr lang="fa-IR" sz="2400" b="1" dirty="0" smtClean="0">
                <a:cs typeface="B Nazanin" panose="00000400000000000000" pitchFamily="2" charset="-78"/>
              </a:rPr>
              <a:t>2	</a:t>
            </a:r>
            <a:endParaRPr lang="en-US" sz="2400" b="1" dirty="0">
              <a:cs typeface="B Nazanin" panose="00000400000000000000" pitchFamily="2" charset="-78"/>
            </a:endParaRPr>
          </a:p>
        </p:txBody>
      </p:sp>
      <p:sp>
        <p:nvSpPr>
          <p:cNvPr id="13" name="TextBox 12"/>
          <p:cNvSpPr txBox="1"/>
          <p:nvPr/>
        </p:nvSpPr>
        <p:spPr>
          <a:xfrm>
            <a:off x="1824149" y="5575204"/>
            <a:ext cx="669701" cy="461665"/>
          </a:xfrm>
          <a:prstGeom prst="rect">
            <a:avLst/>
          </a:prstGeom>
          <a:noFill/>
        </p:spPr>
        <p:txBody>
          <a:bodyPr wrap="square" rtlCol="0">
            <a:spAutoFit/>
          </a:bodyPr>
          <a:lstStyle/>
          <a:p>
            <a:r>
              <a:rPr lang="fa-IR" sz="2400" b="1" dirty="0" smtClean="0">
                <a:cs typeface="B Nazanin" panose="00000400000000000000" pitchFamily="2" charset="-78"/>
              </a:rPr>
              <a:t>8</a:t>
            </a:r>
            <a:endParaRPr lang="en-US" sz="2400" b="1" dirty="0">
              <a:cs typeface="B Nazanin" panose="00000400000000000000" pitchFamily="2" charset="-78"/>
            </a:endParaRPr>
          </a:p>
        </p:txBody>
      </p:sp>
      <p:sp>
        <p:nvSpPr>
          <p:cNvPr id="14" name="TextBox 13"/>
          <p:cNvSpPr txBox="1"/>
          <p:nvPr/>
        </p:nvSpPr>
        <p:spPr>
          <a:xfrm>
            <a:off x="2718015" y="5584082"/>
            <a:ext cx="837126" cy="461665"/>
          </a:xfrm>
          <a:prstGeom prst="rect">
            <a:avLst/>
          </a:prstGeom>
          <a:noFill/>
        </p:spPr>
        <p:txBody>
          <a:bodyPr wrap="square" rtlCol="0">
            <a:spAutoFit/>
          </a:bodyPr>
          <a:lstStyle/>
          <a:p>
            <a:r>
              <a:rPr lang="fa-IR" sz="2400" b="1" dirty="0" smtClean="0">
                <a:cs typeface="B Nazanin" panose="00000400000000000000" pitchFamily="2" charset="-78"/>
              </a:rPr>
              <a:t>5</a:t>
            </a:r>
            <a:endParaRPr lang="en-US" sz="2400" b="1" dirty="0">
              <a:cs typeface="B Nazanin" panose="00000400000000000000" pitchFamily="2" charset="-78"/>
            </a:endParaRPr>
          </a:p>
        </p:txBody>
      </p:sp>
      <p:sp>
        <p:nvSpPr>
          <p:cNvPr id="15" name="TextBox 14"/>
          <p:cNvSpPr txBox="1"/>
          <p:nvPr/>
        </p:nvSpPr>
        <p:spPr>
          <a:xfrm>
            <a:off x="3629500" y="5575205"/>
            <a:ext cx="656822" cy="461665"/>
          </a:xfrm>
          <a:prstGeom prst="rect">
            <a:avLst/>
          </a:prstGeom>
          <a:noFill/>
        </p:spPr>
        <p:txBody>
          <a:bodyPr wrap="square" rtlCol="0">
            <a:spAutoFit/>
          </a:bodyPr>
          <a:lstStyle/>
          <a:p>
            <a:r>
              <a:rPr lang="fa-IR" sz="2400" b="1" dirty="0" smtClean="0">
                <a:cs typeface="B Nazanin" panose="00000400000000000000" pitchFamily="2" charset="-78"/>
              </a:rPr>
              <a:t>3</a:t>
            </a:r>
            <a:endParaRPr lang="en-US" sz="2400" b="1" dirty="0">
              <a:cs typeface="B Nazanin" panose="00000400000000000000" pitchFamily="2" charset="-78"/>
            </a:endParaRPr>
          </a:p>
        </p:txBody>
      </p:sp>
      <p:sp>
        <p:nvSpPr>
          <p:cNvPr id="16" name="Rectangle 15"/>
          <p:cNvSpPr/>
          <p:nvPr/>
        </p:nvSpPr>
        <p:spPr>
          <a:xfrm>
            <a:off x="5972936" y="5021753"/>
            <a:ext cx="1146220" cy="461069"/>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a-IR" sz="2400" dirty="0" smtClean="0">
                <a:solidFill>
                  <a:schemeClr val="tx1">
                    <a:lumMod val="95000"/>
                    <a:lumOff val="5000"/>
                  </a:schemeClr>
                </a:solidFill>
                <a:cs typeface="B Nazanin" panose="00000400000000000000" pitchFamily="2" charset="-78"/>
              </a:rPr>
              <a:t>مجموع</a:t>
            </a:r>
          </a:p>
        </p:txBody>
      </p:sp>
      <p:sp>
        <p:nvSpPr>
          <p:cNvPr id="17" name="Rectangle 16"/>
          <p:cNvSpPr/>
          <p:nvPr/>
        </p:nvSpPr>
        <p:spPr>
          <a:xfrm>
            <a:off x="5992256" y="5625086"/>
            <a:ext cx="1146220" cy="46106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اختلاف</a:t>
            </a:r>
            <a:endParaRPr lang="en-US" sz="2400" dirty="0">
              <a:cs typeface="B Nazanin" panose="00000400000000000000" pitchFamily="2" charset="-78"/>
            </a:endParaRPr>
          </a:p>
        </p:txBody>
      </p:sp>
      <p:sp>
        <p:nvSpPr>
          <p:cNvPr id="18" name="Right Arrow 17"/>
          <p:cNvSpPr/>
          <p:nvPr/>
        </p:nvSpPr>
        <p:spPr>
          <a:xfrm>
            <a:off x="7293019" y="5163099"/>
            <a:ext cx="862885" cy="1459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TextBox 18"/>
          <p:cNvSpPr txBox="1"/>
          <p:nvPr/>
        </p:nvSpPr>
        <p:spPr>
          <a:xfrm>
            <a:off x="8297571" y="4946148"/>
            <a:ext cx="1751527" cy="584775"/>
          </a:xfrm>
          <a:prstGeom prst="rect">
            <a:avLst/>
          </a:prstGeom>
          <a:noFill/>
        </p:spPr>
        <p:txBody>
          <a:bodyPr wrap="square" rtlCol="0">
            <a:spAutoFit/>
          </a:bodyPr>
          <a:lstStyle/>
          <a:p>
            <a:r>
              <a:rPr lang="fa-IR" sz="3200" dirty="0" smtClean="0">
                <a:cs typeface="B Nazanin" panose="00000400000000000000" pitchFamily="2" charset="-78"/>
              </a:rPr>
              <a:t>3+5</a:t>
            </a:r>
            <a:endParaRPr lang="en-US" sz="3200" dirty="0">
              <a:cs typeface="B Nazanin" panose="00000400000000000000" pitchFamily="2" charset="-78"/>
            </a:endParaRPr>
          </a:p>
        </p:txBody>
      </p:sp>
      <p:sp>
        <p:nvSpPr>
          <p:cNvPr id="20" name="Right Arrow 19"/>
          <p:cNvSpPr/>
          <p:nvPr/>
        </p:nvSpPr>
        <p:spPr>
          <a:xfrm>
            <a:off x="7293019" y="5784774"/>
            <a:ext cx="862885" cy="12957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TextBox 20"/>
          <p:cNvSpPr txBox="1"/>
          <p:nvPr/>
        </p:nvSpPr>
        <p:spPr>
          <a:xfrm>
            <a:off x="8297571" y="5557171"/>
            <a:ext cx="837130" cy="584775"/>
          </a:xfrm>
          <a:prstGeom prst="rect">
            <a:avLst/>
          </a:prstGeom>
          <a:noFill/>
        </p:spPr>
        <p:txBody>
          <a:bodyPr wrap="square" rtlCol="0">
            <a:spAutoFit/>
          </a:bodyPr>
          <a:lstStyle/>
          <a:p>
            <a:r>
              <a:rPr lang="fa-IR" sz="3200" dirty="0" smtClean="0">
                <a:cs typeface="B Nazanin" panose="00000400000000000000" pitchFamily="2" charset="-78"/>
              </a:rPr>
              <a:t>2-5</a:t>
            </a:r>
            <a:endParaRPr lang="en-US" sz="2400" dirty="0">
              <a:cs typeface="B Nazanin" panose="00000400000000000000" pitchFamily="2" charset="-78"/>
            </a:endParaRPr>
          </a:p>
        </p:txBody>
      </p:sp>
      <p:sp>
        <p:nvSpPr>
          <p:cNvPr id="22" name="TextBox 21"/>
          <p:cNvSpPr txBox="1"/>
          <p:nvPr/>
        </p:nvSpPr>
        <p:spPr>
          <a:xfrm>
            <a:off x="9418036" y="5021753"/>
            <a:ext cx="888642" cy="461665"/>
          </a:xfrm>
          <a:prstGeom prst="rect">
            <a:avLst/>
          </a:prstGeom>
          <a:noFill/>
        </p:spPr>
        <p:txBody>
          <a:bodyPr wrap="square" rtlCol="0">
            <a:spAutoFit/>
          </a:bodyPr>
          <a:lstStyle/>
          <a:p>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23" name="TextBox 22"/>
          <p:cNvSpPr txBox="1"/>
          <p:nvPr/>
        </p:nvSpPr>
        <p:spPr>
          <a:xfrm>
            <a:off x="9392277" y="5601098"/>
            <a:ext cx="1004553" cy="461665"/>
          </a:xfrm>
          <a:prstGeom prst="rect">
            <a:avLst/>
          </a:prstGeom>
          <a:noFill/>
        </p:spPr>
        <p:txBody>
          <a:bodyPr wrap="square" rtlCol="0">
            <a:spAutoFit/>
          </a:bodyPr>
          <a:lstStyle/>
          <a:p>
            <a:r>
              <a:rPr lang="fa-IR" sz="2400" dirty="0" smtClean="0">
                <a:cs typeface="B Nazanin" panose="00000400000000000000" pitchFamily="2" charset="-78"/>
              </a:rPr>
              <a:t>هزارگان</a:t>
            </a:r>
            <a:endParaRPr lang="en-US" sz="2400" dirty="0">
              <a:cs typeface="B Nazanin" panose="00000400000000000000" pitchFamily="2" charset="-78"/>
            </a:endParaRPr>
          </a:p>
        </p:txBody>
      </p:sp>
      <p:cxnSp>
        <p:nvCxnSpPr>
          <p:cNvPr id="24" name="Straight Connector 23"/>
          <p:cNvCxnSpPr/>
          <p:nvPr/>
        </p:nvCxnSpPr>
        <p:spPr>
          <a:xfrm flipV="1">
            <a:off x="1526883" y="4989875"/>
            <a:ext cx="6726" cy="132959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flipH="1" flipV="1">
            <a:off x="2493850" y="5021753"/>
            <a:ext cx="2"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6" name="Straight Connector 25"/>
          <p:cNvCxnSpPr/>
          <p:nvPr/>
        </p:nvCxnSpPr>
        <p:spPr>
          <a:xfrm flipH="1" flipV="1">
            <a:off x="3400433" y="5021753"/>
            <a:ext cx="2"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7" name="Straight Connector 26"/>
          <p:cNvCxnSpPr/>
          <p:nvPr/>
        </p:nvCxnSpPr>
        <p:spPr>
          <a:xfrm flipH="1" flipV="1">
            <a:off x="752193" y="5482822"/>
            <a:ext cx="4044797" cy="3554"/>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89414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084157" y="2550017"/>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7</a:t>
            </a:r>
            <a:endParaRPr lang="en-US" sz="2400" dirty="0">
              <a:cs typeface="B Nazanin" panose="00000400000000000000" pitchFamily="2" charset="-78"/>
            </a:endParaRPr>
          </a:p>
        </p:txBody>
      </p:sp>
      <p:sp>
        <p:nvSpPr>
          <p:cNvPr id="5" name="TextBox 4"/>
          <p:cNvSpPr txBox="1"/>
          <p:nvPr/>
        </p:nvSpPr>
        <p:spPr>
          <a:xfrm>
            <a:off x="3740727" y="3168203"/>
            <a:ext cx="6832828" cy="461665"/>
          </a:xfrm>
          <a:prstGeom prst="rect">
            <a:avLst/>
          </a:prstGeom>
          <a:noFill/>
        </p:spPr>
        <p:txBody>
          <a:bodyPr wrap="square" rtlCol="0">
            <a:spAutoFit/>
          </a:bodyPr>
          <a:lstStyle/>
          <a:p>
            <a:pPr algn="r"/>
            <a:r>
              <a:rPr lang="fa-IR" sz="2400" b="1" dirty="0" smtClean="0">
                <a:cs typeface="B Nazanin" panose="00000400000000000000" pitchFamily="2" charset="-78"/>
              </a:rPr>
              <a:t>با توجه به الگو چه عددی در الگوی سوم قرار می گیرد؟</a:t>
            </a:r>
            <a:endParaRPr lang="en-US" sz="2400" b="1" dirty="0">
              <a:cs typeface="B Nazanin" panose="00000400000000000000" pitchFamily="2" charset="-78"/>
            </a:endParaRPr>
          </a:p>
        </p:txBody>
      </p:sp>
      <p:sp>
        <p:nvSpPr>
          <p:cNvPr id="6" name="TextBox 5"/>
          <p:cNvSpPr txBox="1"/>
          <p:nvPr/>
        </p:nvSpPr>
        <p:spPr>
          <a:xfrm>
            <a:off x="631065" y="4121240"/>
            <a:ext cx="6272011" cy="523220"/>
          </a:xfrm>
          <a:prstGeom prst="rect">
            <a:avLst/>
          </a:prstGeom>
          <a:noFill/>
        </p:spPr>
        <p:txBody>
          <a:bodyPr wrap="square" rtlCol="0">
            <a:spAutoFit/>
          </a:bodyPr>
          <a:lstStyle/>
          <a:p>
            <a:r>
              <a:rPr lang="fa-IR" sz="2800" b="1" dirty="0" smtClean="0">
                <a:cs typeface="B Nazanin" panose="00000400000000000000" pitchFamily="2" charset="-78"/>
              </a:rPr>
              <a:t>(... ، 6000) ، (4000، 1000) ، (5000 ، 2000)</a:t>
            </a:r>
            <a:endParaRPr lang="en-US" sz="2800" b="1" dirty="0">
              <a:cs typeface="B Nazanin" panose="00000400000000000000" pitchFamily="2" charset="-78"/>
            </a:endParaRPr>
          </a:p>
        </p:txBody>
      </p:sp>
      <p:sp>
        <p:nvSpPr>
          <p:cNvPr id="7" name="Curved Up Arrow 6"/>
          <p:cNvSpPr/>
          <p:nvPr/>
        </p:nvSpPr>
        <p:spPr>
          <a:xfrm>
            <a:off x="965915" y="4582905"/>
            <a:ext cx="978794" cy="257578"/>
          </a:xfrm>
          <a:prstGeom prst="curved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1068947" y="4843444"/>
            <a:ext cx="1030310" cy="461665"/>
          </a:xfrm>
          <a:prstGeom prst="rect">
            <a:avLst/>
          </a:prstGeom>
          <a:noFill/>
        </p:spPr>
        <p:txBody>
          <a:bodyPr wrap="square" rtlCol="0">
            <a:spAutoFit/>
          </a:bodyPr>
          <a:lstStyle/>
          <a:p>
            <a:r>
              <a:rPr lang="fa-IR" sz="2400" dirty="0" smtClean="0">
                <a:cs typeface="B Nazanin" panose="00000400000000000000" pitchFamily="2" charset="-78"/>
              </a:rPr>
              <a:t>300+</a:t>
            </a:r>
            <a:endParaRPr lang="en-US" sz="2400" dirty="0">
              <a:cs typeface="B Nazanin" panose="00000400000000000000" pitchFamily="2" charset="-78"/>
            </a:endParaRPr>
          </a:p>
        </p:txBody>
      </p:sp>
      <p:sp>
        <p:nvSpPr>
          <p:cNvPr id="9" name="TextBox 8"/>
          <p:cNvSpPr txBox="1"/>
          <p:nvPr/>
        </p:nvSpPr>
        <p:spPr>
          <a:xfrm>
            <a:off x="5885645" y="3629868"/>
            <a:ext cx="4829576" cy="2862322"/>
          </a:xfrm>
          <a:prstGeom prst="rect">
            <a:avLst/>
          </a:prstGeom>
          <a:noFill/>
        </p:spPr>
        <p:txBody>
          <a:bodyPr wrap="square" rtlCol="0">
            <a:spAutoFit/>
          </a:bodyPr>
          <a:lstStyle/>
          <a:p>
            <a:pPr algn="r">
              <a:lnSpc>
                <a:spcPct val="150000"/>
              </a:lnSpc>
            </a:pPr>
            <a:r>
              <a:rPr lang="fa-IR" sz="2400" b="1" dirty="0" smtClean="0">
                <a:cs typeface="B Nazanin" panose="00000400000000000000" pitchFamily="2" charset="-78"/>
              </a:rPr>
              <a:t>  						الف) 8000</a:t>
            </a:r>
          </a:p>
          <a:p>
            <a:pPr algn="r">
              <a:lnSpc>
                <a:spcPct val="150000"/>
              </a:lnSpc>
            </a:pPr>
            <a:r>
              <a:rPr lang="fa-IR" sz="2400" b="1" dirty="0" smtClean="0">
                <a:cs typeface="B Nazanin" panose="00000400000000000000" pitchFamily="2" charset="-78"/>
              </a:rPr>
              <a:t>ب)9000</a:t>
            </a:r>
          </a:p>
          <a:p>
            <a:pPr algn="r">
              <a:lnSpc>
                <a:spcPct val="150000"/>
              </a:lnSpc>
            </a:pPr>
            <a:r>
              <a:rPr lang="fa-IR" sz="2400" b="1" dirty="0" smtClean="0">
                <a:cs typeface="B Nazanin" panose="00000400000000000000" pitchFamily="2" charset="-78"/>
              </a:rPr>
              <a:t>ج)7000</a:t>
            </a:r>
          </a:p>
          <a:p>
            <a:pPr algn="r">
              <a:lnSpc>
                <a:spcPct val="150000"/>
              </a:lnSpc>
            </a:pPr>
            <a:r>
              <a:rPr lang="fa-IR" sz="2400" b="1" dirty="0" smtClean="0">
                <a:cs typeface="B Nazanin" panose="00000400000000000000" pitchFamily="2" charset="-78"/>
              </a:rPr>
              <a:t>د)3000</a:t>
            </a:r>
            <a:endParaRPr lang="en-US" sz="2400" b="1" dirty="0">
              <a:cs typeface="B Nazanin" panose="00000400000000000000" pitchFamily="2" charset="-78"/>
            </a:endParaRPr>
          </a:p>
        </p:txBody>
      </p:sp>
      <p:sp>
        <p:nvSpPr>
          <p:cNvPr id="10" name="Rectangle 9"/>
          <p:cNvSpPr/>
          <p:nvPr/>
        </p:nvSpPr>
        <p:spPr>
          <a:xfrm>
            <a:off x="5165348" y="5753320"/>
            <a:ext cx="2466303" cy="43860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400" dirty="0" smtClean="0">
                <a:cs typeface="B Nazanin" panose="00000400000000000000" pitchFamily="2" charset="-78"/>
              </a:rPr>
              <a:t>گزینه ب صحیح است</a:t>
            </a:r>
            <a:endParaRPr lang="en-US" sz="2400" dirty="0">
              <a:cs typeface="B Nazanin" panose="00000400000000000000" pitchFamily="2" charset="-78"/>
            </a:endParaRPr>
          </a:p>
        </p:txBody>
      </p:sp>
    </p:spTree>
    <p:extLst>
      <p:ext uri="{BB962C8B-B14F-4D97-AF65-F5344CB8AC3E}">
        <p14:creationId xmlns:p14="http://schemas.microsoft.com/office/powerpoint/2010/main" val="3010243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097036" y="2266682"/>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8</a:t>
            </a:r>
            <a:endParaRPr lang="en-US" sz="2400" dirty="0">
              <a:cs typeface="B Nazanin" panose="00000400000000000000" pitchFamily="2" charset="-78"/>
            </a:endParaRPr>
          </a:p>
        </p:txBody>
      </p:sp>
      <p:sp>
        <p:nvSpPr>
          <p:cNvPr id="5" name="TextBox 4"/>
          <p:cNvSpPr txBox="1"/>
          <p:nvPr/>
        </p:nvSpPr>
        <p:spPr>
          <a:xfrm>
            <a:off x="2147689" y="2798541"/>
            <a:ext cx="8325342" cy="461665"/>
          </a:xfrm>
          <a:prstGeom prst="rect">
            <a:avLst/>
          </a:prstGeom>
          <a:noFill/>
        </p:spPr>
        <p:txBody>
          <a:bodyPr wrap="square" rtlCol="0">
            <a:spAutoFit/>
          </a:bodyPr>
          <a:lstStyle/>
          <a:p>
            <a:pPr algn="r"/>
            <a:r>
              <a:rPr lang="fa-IR" sz="2400" b="1" dirty="0" smtClean="0">
                <a:cs typeface="B Nazanin" panose="00000400000000000000" pitchFamily="2" charset="-78"/>
              </a:rPr>
              <a:t>کدامیک از عددهای تقریبی روی محور، به درستی نشان داده شده است؟</a:t>
            </a:r>
            <a:endParaRPr lang="en-US" sz="2400" b="1" dirty="0">
              <a:cs typeface="B Nazanin" panose="00000400000000000000" pitchFamily="2" charset="-78"/>
            </a:endParaRPr>
          </a:p>
        </p:txBody>
      </p:sp>
      <p:sp>
        <p:nvSpPr>
          <p:cNvPr id="100" name="Rectangle 99"/>
          <p:cNvSpPr/>
          <p:nvPr/>
        </p:nvSpPr>
        <p:spPr>
          <a:xfrm>
            <a:off x="7615539" y="5494524"/>
            <a:ext cx="3779051" cy="56667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400" dirty="0" smtClean="0">
                <a:cs typeface="B Nazanin" panose="00000400000000000000" pitchFamily="2" charset="-78"/>
              </a:rPr>
              <a:t>5300 چون به 5000 نزدیک تر است</a:t>
            </a:r>
            <a:endParaRPr lang="en-US" sz="2400" dirty="0">
              <a:cs typeface="B Nazanin" panose="00000400000000000000" pitchFamily="2" charset="-78"/>
            </a:endParaRPr>
          </a:p>
        </p:txBody>
      </p:sp>
      <p:grpSp>
        <p:nvGrpSpPr>
          <p:cNvPr id="2" name="Group 1"/>
          <p:cNvGrpSpPr/>
          <p:nvPr/>
        </p:nvGrpSpPr>
        <p:grpSpPr>
          <a:xfrm>
            <a:off x="697889" y="4488874"/>
            <a:ext cx="6082921" cy="1231588"/>
            <a:chOff x="887895" y="4604963"/>
            <a:chExt cx="5610516" cy="949243"/>
          </a:xfrm>
        </p:grpSpPr>
        <p:sp>
          <p:nvSpPr>
            <p:cNvPr id="55" name="TextBox 54"/>
            <p:cNvSpPr txBox="1"/>
            <p:nvPr/>
          </p:nvSpPr>
          <p:spPr>
            <a:xfrm>
              <a:off x="1521152" y="5194132"/>
              <a:ext cx="901521" cy="338554"/>
            </a:xfrm>
            <a:prstGeom prst="rect">
              <a:avLst/>
            </a:prstGeom>
            <a:noFill/>
          </p:spPr>
          <p:txBody>
            <a:bodyPr wrap="square" rtlCol="0">
              <a:spAutoFit/>
            </a:bodyPr>
            <a:lstStyle/>
            <a:p>
              <a:r>
                <a:rPr lang="fa-IR" sz="1600" dirty="0" smtClean="0">
                  <a:cs typeface="B Nazanin" panose="00000400000000000000" pitchFamily="2" charset="-78"/>
                </a:rPr>
                <a:t>2000</a:t>
              </a:r>
              <a:endParaRPr lang="en-US" sz="1600" dirty="0">
                <a:cs typeface="B Nazanin" panose="00000400000000000000" pitchFamily="2" charset="-78"/>
              </a:endParaRPr>
            </a:p>
          </p:txBody>
        </p:sp>
        <p:pic>
          <p:nvPicPr>
            <p:cNvPr id="80" name="Picture 79"/>
            <p:cNvPicPr>
              <a:picLocks noChangeAspect="1"/>
            </p:cNvPicPr>
            <p:nvPr/>
          </p:nvPicPr>
          <p:blipFill rotWithShape="1">
            <a:blip r:embed="rId2"/>
            <a:srcRect t="15529" r="27975" b="36809"/>
            <a:stretch/>
          </p:blipFill>
          <p:spPr>
            <a:xfrm>
              <a:off x="1082665" y="4778062"/>
              <a:ext cx="5385044" cy="465614"/>
            </a:xfrm>
            <a:prstGeom prst="rect">
              <a:avLst/>
            </a:prstGeom>
            <a:ln>
              <a:solidFill>
                <a:schemeClr val="bg1"/>
              </a:solidFill>
            </a:ln>
          </p:spPr>
        </p:pic>
        <p:cxnSp>
          <p:nvCxnSpPr>
            <p:cNvPr id="82" name="Straight Connector 81"/>
            <p:cNvCxnSpPr/>
            <p:nvPr/>
          </p:nvCxnSpPr>
          <p:spPr>
            <a:xfrm flipV="1">
              <a:off x="1432070" y="4893973"/>
              <a:ext cx="0" cy="29621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3" name="Straight Connector 82"/>
            <p:cNvCxnSpPr/>
            <p:nvPr/>
          </p:nvCxnSpPr>
          <p:spPr>
            <a:xfrm flipV="1">
              <a:off x="1972983" y="4919731"/>
              <a:ext cx="0" cy="29621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4" name="Straight Connector 83"/>
            <p:cNvCxnSpPr/>
            <p:nvPr/>
          </p:nvCxnSpPr>
          <p:spPr>
            <a:xfrm flipV="1">
              <a:off x="2910995" y="4919731"/>
              <a:ext cx="0" cy="29621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5" name="Straight Connector 84"/>
            <p:cNvCxnSpPr/>
            <p:nvPr/>
          </p:nvCxnSpPr>
          <p:spPr>
            <a:xfrm flipV="1">
              <a:off x="3851149" y="4893973"/>
              <a:ext cx="0" cy="29621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6" name="Straight Connector 85"/>
            <p:cNvCxnSpPr/>
            <p:nvPr/>
          </p:nvCxnSpPr>
          <p:spPr>
            <a:xfrm flipV="1">
              <a:off x="4668961" y="4919731"/>
              <a:ext cx="0" cy="296214"/>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88" name="TextBox 87"/>
            <p:cNvSpPr txBox="1"/>
            <p:nvPr/>
          </p:nvSpPr>
          <p:spPr>
            <a:xfrm>
              <a:off x="887895" y="5146354"/>
              <a:ext cx="643944" cy="369332"/>
            </a:xfrm>
            <a:prstGeom prst="rect">
              <a:avLst/>
            </a:prstGeom>
            <a:noFill/>
          </p:spPr>
          <p:txBody>
            <a:bodyPr wrap="square" rtlCol="0">
              <a:spAutoFit/>
            </a:bodyPr>
            <a:lstStyle/>
            <a:p>
              <a:r>
                <a:rPr lang="fa-IR" dirty="0">
                  <a:cs typeface="B Nazanin" panose="00000400000000000000" pitchFamily="2" charset="-78"/>
                </a:rPr>
                <a:t>1000</a:t>
              </a:r>
              <a:endParaRPr lang="en-US" dirty="0"/>
            </a:p>
          </p:txBody>
        </p:sp>
        <p:sp>
          <p:nvSpPr>
            <p:cNvPr id="89" name="Rectangle 88"/>
            <p:cNvSpPr/>
            <p:nvPr/>
          </p:nvSpPr>
          <p:spPr>
            <a:xfrm>
              <a:off x="1055315" y="4607140"/>
              <a:ext cx="611065" cy="369332"/>
            </a:xfrm>
            <a:prstGeom prst="rect">
              <a:avLst/>
            </a:prstGeom>
          </p:spPr>
          <p:txBody>
            <a:bodyPr wrap="none">
              <a:spAutoFit/>
            </a:bodyPr>
            <a:lstStyle/>
            <a:p>
              <a:r>
                <a:rPr lang="fa-IR" dirty="0">
                  <a:cs typeface="B Nazanin" panose="00000400000000000000" pitchFamily="2" charset="-78"/>
                </a:rPr>
                <a:t>1600</a:t>
              </a:r>
              <a:endParaRPr lang="en-US" dirty="0"/>
            </a:p>
          </p:txBody>
        </p:sp>
        <p:sp>
          <p:nvSpPr>
            <p:cNvPr id="90" name="Rectangle 89"/>
            <p:cNvSpPr/>
            <p:nvPr/>
          </p:nvSpPr>
          <p:spPr>
            <a:xfrm>
              <a:off x="1741590" y="4607140"/>
              <a:ext cx="620683" cy="369332"/>
            </a:xfrm>
            <a:prstGeom prst="rect">
              <a:avLst/>
            </a:prstGeom>
          </p:spPr>
          <p:txBody>
            <a:bodyPr wrap="none">
              <a:spAutoFit/>
            </a:bodyPr>
            <a:lstStyle/>
            <a:p>
              <a:r>
                <a:rPr lang="fa-IR" dirty="0">
                  <a:cs typeface="B Nazanin" panose="00000400000000000000" pitchFamily="2" charset="-78"/>
                </a:rPr>
                <a:t>2100</a:t>
              </a:r>
              <a:endParaRPr lang="en-US" dirty="0"/>
            </a:p>
          </p:txBody>
        </p:sp>
        <p:sp>
          <p:nvSpPr>
            <p:cNvPr id="91" name="TextBox 90"/>
            <p:cNvSpPr txBox="1"/>
            <p:nvPr/>
          </p:nvSpPr>
          <p:spPr>
            <a:xfrm>
              <a:off x="2147689" y="5184874"/>
              <a:ext cx="641798" cy="369332"/>
            </a:xfrm>
            <a:prstGeom prst="rect">
              <a:avLst/>
            </a:prstGeom>
            <a:noFill/>
          </p:spPr>
          <p:txBody>
            <a:bodyPr wrap="square" rtlCol="0">
              <a:spAutoFit/>
            </a:bodyPr>
            <a:lstStyle/>
            <a:p>
              <a:r>
                <a:rPr lang="fa-IR" dirty="0" smtClean="0">
                  <a:cs typeface="B Nazanin" panose="00000400000000000000" pitchFamily="2" charset="-78"/>
                </a:rPr>
                <a:t>3000</a:t>
              </a:r>
              <a:endParaRPr lang="en-US" dirty="0">
                <a:cs typeface="B Nazanin" panose="00000400000000000000" pitchFamily="2" charset="-78"/>
              </a:endParaRPr>
            </a:p>
          </p:txBody>
        </p:sp>
        <p:sp>
          <p:nvSpPr>
            <p:cNvPr id="92" name="TextBox 91"/>
            <p:cNvSpPr txBox="1"/>
            <p:nvPr/>
          </p:nvSpPr>
          <p:spPr>
            <a:xfrm>
              <a:off x="2751470" y="5146354"/>
              <a:ext cx="695469" cy="369332"/>
            </a:xfrm>
            <a:prstGeom prst="rect">
              <a:avLst/>
            </a:prstGeom>
            <a:noFill/>
          </p:spPr>
          <p:txBody>
            <a:bodyPr wrap="square" rtlCol="0">
              <a:spAutoFit/>
            </a:bodyPr>
            <a:lstStyle/>
            <a:p>
              <a:r>
                <a:rPr lang="fa-IR" dirty="0" smtClean="0">
                  <a:cs typeface="B Nazanin" panose="00000400000000000000" pitchFamily="2" charset="-78"/>
                </a:rPr>
                <a:t>4000</a:t>
              </a:r>
              <a:endParaRPr lang="en-US" dirty="0">
                <a:cs typeface="B Nazanin" panose="00000400000000000000" pitchFamily="2" charset="-78"/>
              </a:endParaRPr>
            </a:p>
          </p:txBody>
        </p:sp>
        <p:sp>
          <p:nvSpPr>
            <p:cNvPr id="93" name="TextBox 92"/>
            <p:cNvSpPr txBox="1"/>
            <p:nvPr/>
          </p:nvSpPr>
          <p:spPr>
            <a:xfrm>
              <a:off x="3448748" y="5184874"/>
              <a:ext cx="771416" cy="369332"/>
            </a:xfrm>
            <a:prstGeom prst="rect">
              <a:avLst/>
            </a:prstGeom>
            <a:noFill/>
          </p:spPr>
          <p:txBody>
            <a:bodyPr wrap="square" rtlCol="0">
              <a:spAutoFit/>
            </a:bodyPr>
            <a:lstStyle/>
            <a:p>
              <a:r>
                <a:rPr lang="fa-IR" dirty="0" smtClean="0">
                  <a:cs typeface="B Nazanin" panose="00000400000000000000" pitchFamily="2" charset="-78"/>
                </a:rPr>
                <a:t>5000</a:t>
              </a:r>
              <a:endParaRPr lang="en-US" dirty="0">
                <a:cs typeface="B Nazanin" panose="00000400000000000000" pitchFamily="2" charset="-78"/>
              </a:endParaRPr>
            </a:p>
          </p:txBody>
        </p:sp>
        <p:sp>
          <p:nvSpPr>
            <p:cNvPr id="94" name="TextBox 93"/>
            <p:cNvSpPr txBox="1"/>
            <p:nvPr/>
          </p:nvSpPr>
          <p:spPr>
            <a:xfrm>
              <a:off x="4053219" y="5163354"/>
              <a:ext cx="693306" cy="369332"/>
            </a:xfrm>
            <a:prstGeom prst="rect">
              <a:avLst/>
            </a:prstGeom>
            <a:noFill/>
          </p:spPr>
          <p:txBody>
            <a:bodyPr wrap="square" rtlCol="0">
              <a:spAutoFit/>
            </a:bodyPr>
            <a:lstStyle/>
            <a:p>
              <a:r>
                <a:rPr lang="fa-IR" dirty="0" smtClean="0">
                  <a:cs typeface="B Nazanin" panose="00000400000000000000" pitchFamily="2" charset="-78"/>
                </a:rPr>
                <a:t>6000</a:t>
              </a:r>
              <a:endParaRPr lang="en-US" dirty="0">
                <a:cs typeface="B Nazanin" panose="00000400000000000000" pitchFamily="2" charset="-78"/>
              </a:endParaRPr>
            </a:p>
          </p:txBody>
        </p:sp>
        <p:sp>
          <p:nvSpPr>
            <p:cNvPr id="95" name="TextBox 94"/>
            <p:cNvSpPr txBox="1"/>
            <p:nvPr/>
          </p:nvSpPr>
          <p:spPr>
            <a:xfrm>
              <a:off x="4616895" y="5146354"/>
              <a:ext cx="624625" cy="369332"/>
            </a:xfrm>
            <a:prstGeom prst="rect">
              <a:avLst/>
            </a:prstGeom>
            <a:noFill/>
          </p:spPr>
          <p:txBody>
            <a:bodyPr wrap="square" rtlCol="0">
              <a:spAutoFit/>
            </a:bodyPr>
            <a:lstStyle/>
            <a:p>
              <a:r>
                <a:rPr lang="fa-IR" dirty="0" smtClean="0">
                  <a:cs typeface="B Nazanin" panose="00000400000000000000" pitchFamily="2" charset="-78"/>
                </a:rPr>
                <a:t>7000</a:t>
              </a:r>
              <a:endParaRPr lang="en-US" dirty="0">
                <a:cs typeface="B Nazanin" panose="00000400000000000000" pitchFamily="2" charset="-78"/>
              </a:endParaRPr>
            </a:p>
          </p:txBody>
        </p:sp>
        <p:sp>
          <p:nvSpPr>
            <p:cNvPr id="96" name="TextBox 95"/>
            <p:cNvSpPr txBox="1"/>
            <p:nvPr/>
          </p:nvSpPr>
          <p:spPr>
            <a:xfrm>
              <a:off x="5241520" y="5146354"/>
              <a:ext cx="1249251" cy="369332"/>
            </a:xfrm>
            <a:prstGeom prst="rect">
              <a:avLst/>
            </a:prstGeom>
            <a:noFill/>
          </p:spPr>
          <p:txBody>
            <a:bodyPr wrap="square" rtlCol="0">
              <a:spAutoFit/>
            </a:bodyPr>
            <a:lstStyle/>
            <a:p>
              <a:r>
                <a:rPr lang="fa-IR" dirty="0" smtClean="0">
                  <a:cs typeface="B Nazanin" panose="00000400000000000000" pitchFamily="2" charset="-78"/>
                </a:rPr>
                <a:t>8000</a:t>
              </a:r>
              <a:endParaRPr lang="en-US" dirty="0">
                <a:cs typeface="B Nazanin" panose="00000400000000000000" pitchFamily="2" charset="-78"/>
              </a:endParaRPr>
            </a:p>
          </p:txBody>
        </p:sp>
        <p:sp>
          <p:nvSpPr>
            <p:cNvPr id="97" name="TextBox 96"/>
            <p:cNvSpPr txBox="1"/>
            <p:nvPr/>
          </p:nvSpPr>
          <p:spPr>
            <a:xfrm>
              <a:off x="2593666" y="4649274"/>
              <a:ext cx="695469" cy="369332"/>
            </a:xfrm>
            <a:prstGeom prst="rect">
              <a:avLst/>
            </a:prstGeom>
            <a:noFill/>
          </p:spPr>
          <p:txBody>
            <a:bodyPr wrap="square" rtlCol="0">
              <a:spAutoFit/>
            </a:bodyPr>
            <a:lstStyle/>
            <a:p>
              <a:r>
                <a:rPr lang="fa-IR" dirty="0" smtClean="0">
                  <a:cs typeface="B Nazanin" panose="00000400000000000000" pitchFamily="2" charset="-78"/>
                </a:rPr>
                <a:t>3500</a:t>
              </a:r>
              <a:endParaRPr lang="en-US" dirty="0">
                <a:cs typeface="B Nazanin" panose="00000400000000000000" pitchFamily="2" charset="-78"/>
              </a:endParaRPr>
            </a:p>
          </p:txBody>
        </p:sp>
        <p:sp>
          <p:nvSpPr>
            <p:cNvPr id="98" name="TextBox 97"/>
            <p:cNvSpPr txBox="1"/>
            <p:nvPr/>
          </p:nvSpPr>
          <p:spPr>
            <a:xfrm>
              <a:off x="3545729" y="4604963"/>
              <a:ext cx="674435" cy="369332"/>
            </a:xfrm>
            <a:prstGeom prst="rect">
              <a:avLst/>
            </a:prstGeom>
            <a:noFill/>
          </p:spPr>
          <p:txBody>
            <a:bodyPr wrap="square" rtlCol="0">
              <a:spAutoFit/>
            </a:bodyPr>
            <a:lstStyle/>
            <a:p>
              <a:r>
                <a:rPr lang="fa-IR" dirty="0" smtClean="0">
                  <a:cs typeface="B Nazanin" panose="00000400000000000000" pitchFamily="2" charset="-78"/>
                </a:rPr>
                <a:t>5300</a:t>
              </a:r>
              <a:endParaRPr lang="en-US" dirty="0">
                <a:cs typeface="B Nazanin" panose="00000400000000000000" pitchFamily="2" charset="-78"/>
              </a:endParaRPr>
            </a:p>
          </p:txBody>
        </p:sp>
        <p:sp>
          <p:nvSpPr>
            <p:cNvPr id="99" name="TextBox 98"/>
            <p:cNvSpPr txBox="1"/>
            <p:nvPr/>
          </p:nvSpPr>
          <p:spPr>
            <a:xfrm>
              <a:off x="4345024" y="4677680"/>
              <a:ext cx="647873" cy="369332"/>
            </a:xfrm>
            <a:prstGeom prst="rect">
              <a:avLst/>
            </a:prstGeom>
            <a:noFill/>
          </p:spPr>
          <p:txBody>
            <a:bodyPr wrap="square" rtlCol="0">
              <a:spAutoFit/>
            </a:bodyPr>
            <a:lstStyle/>
            <a:p>
              <a:r>
                <a:rPr lang="fa-IR" dirty="0" smtClean="0">
                  <a:cs typeface="B Nazanin" panose="00000400000000000000" pitchFamily="2" charset="-78"/>
                </a:rPr>
                <a:t>6200</a:t>
              </a:r>
              <a:endParaRPr lang="en-US" dirty="0">
                <a:cs typeface="B Nazanin" panose="00000400000000000000" pitchFamily="2" charset="-78"/>
              </a:endParaRPr>
            </a:p>
          </p:txBody>
        </p:sp>
        <p:sp>
          <p:nvSpPr>
            <p:cNvPr id="102" name="Isosceles Triangle 101"/>
            <p:cNvSpPr/>
            <p:nvPr/>
          </p:nvSpPr>
          <p:spPr>
            <a:xfrm rot="5400000">
              <a:off x="6094034" y="4821473"/>
              <a:ext cx="401941" cy="406812"/>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27224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560143" y="1842410"/>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9</a:t>
            </a:r>
            <a:endParaRPr lang="en-US" sz="2400" dirty="0">
              <a:cs typeface="B Nazanin" panose="00000400000000000000" pitchFamily="2" charset="-78"/>
            </a:endParaRPr>
          </a:p>
        </p:txBody>
      </p:sp>
      <p:sp>
        <p:nvSpPr>
          <p:cNvPr id="5" name="TextBox 4"/>
          <p:cNvSpPr txBox="1"/>
          <p:nvPr/>
        </p:nvSpPr>
        <p:spPr>
          <a:xfrm>
            <a:off x="50438" y="997224"/>
            <a:ext cx="10412578" cy="1754326"/>
          </a:xfrm>
          <a:prstGeom prst="rect">
            <a:avLst/>
          </a:prstGeom>
          <a:noFill/>
        </p:spPr>
        <p:txBody>
          <a:bodyPr wrap="square" rtlCol="0">
            <a:spAutoFit/>
          </a:bodyPr>
          <a:lstStyle/>
          <a:p>
            <a:pPr algn="r">
              <a:lnSpc>
                <a:spcPct val="150000"/>
              </a:lnSpc>
            </a:pPr>
            <a:r>
              <a:rPr lang="fa-IR" sz="2400" b="1" smtClean="0">
                <a:cs typeface="B Nazanin" panose="00000400000000000000" pitchFamily="2" charset="-78"/>
              </a:rPr>
              <a:t>اکبر آقا بسته 1000 تایی و پنج بسته 500 تایی آمد میوه برای باری نذری بین مردم تقسیم کرده است. محمد آقا 1 بسته 2000 تایی کمتر از اکبر آقا و یک بسته 500 تایی بیشتر از او نذری داده است اکبر آقا چند بسته بیشتر از محمد آقا نذری داده است؟</a:t>
            </a:r>
            <a:endParaRPr lang="en-US" sz="2400" b="1" dirty="0">
              <a:cs typeface="B Nazanin" panose="00000400000000000000" pitchFamily="2" charset="-78"/>
            </a:endParaRPr>
          </a:p>
        </p:txBody>
      </p:sp>
      <p:sp>
        <p:nvSpPr>
          <p:cNvPr id="52" name="TextBox 51"/>
          <p:cNvSpPr txBox="1"/>
          <p:nvPr/>
        </p:nvSpPr>
        <p:spPr>
          <a:xfrm>
            <a:off x="10754398" y="3494702"/>
            <a:ext cx="1131198" cy="461665"/>
          </a:xfrm>
          <a:prstGeom prst="rect">
            <a:avLst/>
          </a:prstGeom>
          <a:noFill/>
        </p:spPr>
        <p:txBody>
          <a:bodyPr wrap="square" rtlCol="0">
            <a:spAutoFit/>
          </a:bodyPr>
          <a:lstStyle/>
          <a:p>
            <a:r>
              <a:rPr lang="fa-IR" sz="2400" dirty="0" smtClean="0">
                <a:cs typeface="B Nazanin" panose="00000400000000000000" pitchFamily="2" charset="-78"/>
              </a:rPr>
              <a:t>محمد آقا</a:t>
            </a:r>
            <a:endParaRPr lang="en-US" sz="2400" dirty="0">
              <a:cs typeface="B Nazanin" panose="00000400000000000000" pitchFamily="2" charset="-78"/>
            </a:endParaRPr>
          </a:p>
        </p:txBody>
      </p:sp>
    </p:spTree>
    <p:extLst>
      <p:ext uri="{BB962C8B-B14F-4D97-AF65-F5344CB8AC3E}">
        <p14:creationId xmlns:p14="http://schemas.microsoft.com/office/powerpoint/2010/main" val="3805707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25630" y="2229296"/>
            <a:ext cx="1159099" cy="36060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2400" dirty="0" smtClean="0">
                <a:cs typeface="B Nazanin" panose="00000400000000000000" pitchFamily="2" charset="-78"/>
              </a:rPr>
              <a:t>1000</a:t>
            </a:r>
            <a:endParaRPr lang="en-US" sz="2400" dirty="0">
              <a:cs typeface="B Nazanin" panose="00000400000000000000" pitchFamily="2" charset="-78"/>
            </a:endParaRPr>
          </a:p>
        </p:txBody>
      </p:sp>
      <p:sp>
        <p:nvSpPr>
          <p:cNvPr id="5" name="Oval 4"/>
          <p:cNvSpPr/>
          <p:nvPr/>
        </p:nvSpPr>
        <p:spPr>
          <a:xfrm>
            <a:off x="1505179" y="2510036"/>
            <a:ext cx="1159099" cy="36060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2400" dirty="0">
                <a:solidFill>
                  <a:schemeClr val="bg1"/>
                </a:solidFill>
                <a:cs typeface="B Nazanin" panose="00000400000000000000" pitchFamily="2" charset="-78"/>
              </a:rPr>
              <a:t>1000</a:t>
            </a:r>
            <a:endParaRPr lang="en-US" sz="2400" dirty="0">
              <a:solidFill>
                <a:schemeClr val="bg1"/>
              </a:solidFill>
            </a:endParaRPr>
          </a:p>
        </p:txBody>
      </p:sp>
      <p:sp>
        <p:nvSpPr>
          <p:cNvPr id="6" name="Oval 5"/>
          <p:cNvSpPr/>
          <p:nvPr/>
        </p:nvSpPr>
        <p:spPr>
          <a:xfrm>
            <a:off x="2084729" y="2843188"/>
            <a:ext cx="1159099" cy="36060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2400" dirty="0">
                <a:solidFill>
                  <a:schemeClr val="bg1"/>
                </a:solidFill>
                <a:cs typeface="B Nazanin" panose="00000400000000000000" pitchFamily="2" charset="-78"/>
              </a:rPr>
              <a:t>1000</a:t>
            </a:r>
            <a:endParaRPr lang="en-US" sz="2400" dirty="0">
              <a:solidFill>
                <a:schemeClr val="bg1"/>
              </a:solidFill>
            </a:endParaRPr>
          </a:p>
        </p:txBody>
      </p:sp>
      <p:sp>
        <p:nvSpPr>
          <p:cNvPr id="7" name="Rectangle 6"/>
          <p:cNvSpPr/>
          <p:nvPr/>
        </p:nvSpPr>
        <p:spPr>
          <a:xfrm>
            <a:off x="613317" y="4022853"/>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solidFill>
                  <a:schemeClr val="tx1"/>
                </a:solidFill>
                <a:cs typeface="B Nazanin" panose="00000400000000000000" pitchFamily="2" charset="-78"/>
              </a:rPr>
              <a:t>500</a:t>
            </a:r>
            <a:endParaRPr lang="en-US" sz="2400" dirty="0">
              <a:solidFill>
                <a:schemeClr val="tx1"/>
              </a:solidFill>
              <a:cs typeface="B Nazanin" panose="00000400000000000000" pitchFamily="2" charset="-78"/>
            </a:endParaRPr>
          </a:p>
        </p:txBody>
      </p:sp>
      <p:sp>
        <p:nvSpPr>
          <p:cNvPr id="8" name="Rectangle 7"/>
          <p:cNvSpPr/>
          <p:nvPr/>
        </p:nvSpPr>
        <p:spPr>
          <a:xfrm>
            <a:off x="1285166" y="3545086"/>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9" name="Rectangle 8"/>
          <p:cNvSpPr/>
          <p:nvPr/>
        </p:nvSpPr>
        <p:spPr>
          <a:xfrm>
            <a:off x="2084729" y="4007829"/>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solidFill>
                  <a:schemeClr val="tx1"/>
                </a:solidFill>
                <a:cs typeface="B Nazanin" panose="00000400000000000000" pitchFamily="2" charset="-78"/>
              </a:rPr>
              <a:t>500</a:t>
            </a:r>
            <a:endParaRPr lang="en-US" sz="2400" dirty="0">
              <a:solidFill>
                <a:schemeClr val="tx1"/>
              </a:solidFill>
            </a:endParaRPr>
          </a:p>
        </p:txBody>
      </p:sp>
      <p:sp>
        <p:nvSpPr>
          <p:cNvPr id="10" name="Rectangle 9"/>
          <p:cNvSpPr/>
          <p:nvPr/>
        </p:nvSpPr>
        <p:spPr>
          <a:xfrm>
            <a:off x="2731893" y="3600446"/>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cs typeface="B Nazanin" panose="00000400000000000000" pitchFamily="2" charset="-78"/>
              </a:rPr>
              <a:t>500</a:t>
            </a:r>
            <a:endParaRPr lang="en-US" sz="2400" dirty="0"/>
          </a:p>
        </p:txBody>
      </p:sp>
      <p:sp>
        <p:nvSpPr>
          <p:cNvPr id="11" name="Rectangle 10"/>
          <p:cNvSpPr/>
          <p:nvPr/>
        </p:nvSpPr>
        <p:spPr>
          <a:xfrm>
            <a:off x="3556141" y="3986812"/>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solidFill>
                  <a:schemeClr val="tx1"/>
                </a:solidFill>
                <a:cs typeface="B Nazanin" panose="00000400000000000000" pitchFamily="2" charset="-78"/>
              </a:rPr>
              <a:t>500</a:t>
            </a:r>
            <a:endParaRPr lang="en-US" sz="2400" dirty="0">
              <a:solidFill>
                <a:schemeClr val="tx1"/>
              </a:solidFill>
            </a:endParaRPr>
          </a:p>
        </p:txBody>
      </p:sp>
      <p:sp>
        <p:nvSpPr>
          <p:cNvPr id="12" name="Right Arrow 11"/>
          <p:cNvSpPr/>
          <p:nvPr/>
        </p:nvSpPr>
        <p:spPr>
          <a:xfrm>
            <a:off x="3402666" y="2589904"/>
            <a:ext cx="613894" cy="25328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Right Arrow 12"/>
          <p:cNvSpPr/>
          <p:nvPr/>
        </p:nvSpPr>
        <p:spPr>
          <a:xfrm>
            <a:off x="4584304" y="3930555"/>
            <a:ext cx="613894" cy="25328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TextBox 13"/>
          <p:cNvSpPr txBox="1"/>
          <p:nvPr/>
        </p:nvSpPr>
        <p:spPr>
          <a:xfrm>
            <a:off x="4043390" y="2480530"/>
            <a:ext cx="1131196" cy="461665"/>
          </a:xfrm>
          <a:prstGeom prst="rect">
            <a:avLst/>
          </a:prstGeom>
          <a:noFill/>
        </p:spPr>
        <p:txBody>
          <a:bodyPr wrap="square" rtlCol="0">
            <a:spAutoFit/>
          </a:bodyPr>
          <a:lstStyle/>
          <a:p>
            <a:r>
              <a:rPr lang="fa-IR" sz="2400" dirty="0" smtClean="0">
                <a:cs typeface="B Nazanin" panose="00000400000000000000" pitchFamily="2" charset="-78"/>
              </a:rPr>
              <a:t>3000</a:t>
            </a:r>
            <a:endParaRPr lang="en-US" sz="2400" dirty="0">
              <a:cs typeface="B Nazanin" panose="00000400000000000000" pitchFamily="2" charset="-78"/>
            </a:endParaRPr>
          </a:p>
        </p:txBody>
      </p:sp>
      <p:sp>
        <p:nvSpPr>
          <p:cNvPr id="15" name="TextBox 14"/>
          <p:cNvSpPr txBox="1"/>
          <p:nvPr/>
        </p:nvSpPr>
        <p:spPr>
          <a:xfrm>
            <a:off x="5198198" y="3832288"/>
            <a:ext cx="1238521" cy="461665"/>
          </a:xfrm>
          <a:prstGeom prst="rect">
            <a:avLst/>
          </a:prstGeom>
          <a:noFill/>
        </p:spPr>
        <p:txBody>
          <a:bodyPr wrap="square" rtlCol="0">
            <a:spAutoFit/>
          </a:bodyPr>
          <a:lstStyle/>
          <a:p>
            <a:r>
              <a:rPr lang="fa-IR" sz="2400" dirty="0" smtClean="0">
                <a:cs typeface="B Nazanin" panose="00000400000000000000" pitchFamily="2" charset="-78"/>
              </a:rPr>
              <a:t>2500</a:t>
            </a:r>
            <a:endParaRPr lang="en-US" sz="2400" dirty="0">
              <a:cs typeface="B Nazanin" panose="00000400000000000000" pitchFamily="2" charset="-78"/>
            </a:endParaRPr>
          </a:p>
        </p:txBody>
      </p:sp>
      <p:cxnSp>
        <p:nvCxnSpPr>
          <p:cNvPr id="16" name="Straight Connector 15"/>
          <p:cNvCxnSpPr/>
          <p:nvPr/>
        </p:nvCxnSpPr>
        <p:spPr>
          <a:xfrm flipH="1" flipV="1">
            <a:off x="6040158" y="1878312"/>
            <a:ext cx="25758" cy="2215964"/>
          </a:xfrm>
          <a:prstGeom prst="line">
            <a:avLst/>
          </a:prstGeom>
          <a:ln w="38100"/>
        </p:spPr>
        <p:style>
          <a:lnRef idx="3">
            <a:schemeClr val="accent4"/>
          </a:lnRef>
          <a:fillRef idx="0">
            <a:schemeClr val="accent4"/>
          </a:fillRef>
          <a:effectRef idx="2">
            <a:schemeClr val="accent4"/>
          </a:effectRef>
          <a:fontRef idx="minor">
            <a:schemeClr val="tx1"/>
          </a:fontRef>
        </p:style>
      </p:cxnSp>
      <p:sp>
        <p:nvSpPr>
          <p:cNvPr id="17" name="Rectangle 16"/>
          <p:cNvSpPr/>
          <p:nvPr/>
        </p:nvSpPr>
        <p:spPr>
          <a:xfrm>
            <a:off x="6716430" y="2137252"/>
            <a:ext cx="935202" cy="37278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sz="2400" dirty="0" smtClean="0">
                <a:cs typeface="B Nazanin" panose="00000400000000000000" pitchFamily="2" charset="-78"/>
              </a:rPr>
              <a:t>1000</a:t>
            </a:r>
            <a:endParaRPr lang="en-US" sz="2400" dirty="0">
              <a:cs typeface="B Nazanin" panose="00000400000000000000" pitchFamily="2" charset="-78"/>
            </a:endParaRPr>
          </a:p>
        </p:txBody>
      </p:sp>
      <p:sp>
        <p:nvSpPr>
          <p:cNvPr id="18" name="Rectangle 17"/>
          <p:cNvSpPr/>
          <p:nvPr/>
        </p:nvSpPr>
        <p:spPr>
          <a:xfrm>
            <a:off x="8450122" y="3781633"/>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19" name="Rectangle 18"/>
          <p:cNvSpPr/>
          <p:nvPr/>
        </p:nvSpPr>
        <p:spPr>
          <a:xfrm>
            <a:off x="8437242" y="3106739"/>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20" name="Rectangle 19"/>
          <p:cNvSpPr/>
          <p:nvPr/>
        </p:nvSpPr>
        <p:spPr>
          <a:xfrm>
            <a:off x="9345620" y="3440342"/>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21" name="Rectangle 20"/>
          <p:cNvSpPr/>
          <p:nvPr/>
        </p:nvSpPr>
        <p:spPr>
          <a:xfrm>
            <a:off x="6612764" y="3440342"/>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 </a:t>
            </a:r>
            <a:endParaRPr lang="en-US" sz="2400" dirty="0">
              <a:cs typeface="B Nazanin" panose="00000400000000000000" pitchFamily="2" charset="-78"/>
            </a:endParaRPr>
          </a:p>
        </p:txBody>
      </p:sp>
      <p:sp>
        <p:nvSpPr>
          <p:cNvPr id="22" name="Rectangle 21"/>
          <p:cNvSpPr/>
          <p:nvPr/>
        </p:nvSpPr>
        <p:spPr>
          <a:xfrm>
            <a:off x="7543891" y="3106739"/>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23" name="Rectangle 22"/>
          <p:cNvSpPr/>
          <p:nvPr/>
        </p:nvSpPr>
        <p:spPr>
          <a:xfrm>
            <a:off x="7529868" y="3781633"/>
            <a:ext cx="824248" cy="3219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500</a:t>
            </a:r>
            <a:endParaRPr lang="en-US" sz="2400" dirty="0">
              <a:cs typeface="B Nazanin" panose="00000400000000000000" pitchFamily="2" charset="-78"/>
            </a:endParaRPr>
          </a:p>
        </p:txBody>
      </p:sp>
      <p:sp>
        <p:nvSpPr>
          <p:cNvPr id="24" name="Right Arrow 23"/>
          <p:cNvSpPr/>
          <p:nvPr/>
        </p:nvSpPr>
        <p:spPr>
          <a:xfrm>
            <a:off x="10424882" y="3428711"/>
            <a:ext cx="489397" cy="17261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TextBox 24"/>
          <p:cNvSpPr txBox="1"/>
          <p:nvPr/>
        </p:nvSpPr>
        <p:spPr>
          <a:xfrm>
            <a:off x="10862770" y="3284186"/>
            <a:ext cx="1004550" cy="461665"/>
          </a:xfrm>
          <a:prstGeom prst="rect">
            <a:avLst/>
          </a:prstGeom>
          <a:noFill/>
        </p:spPr>
        <p:txBody>
          <a:bodyPr wrap="square" rtlCol="0">
            <a:spAutoFit/>
          </a:bodyPr>
          <a:lstStyle/>
          <a:p>
            <a:r>
              <a:rPr lang="fa-IR" sz="2400" dirty="0" smtClean="0">
                <a:cs typeface="B Nazanin" panose="00000400000000000000" pitchFamily="2" charset="-78"/>
              </a:rPr>
              <a:t>3000</a:t>
            </a:r>
            <a:endParaRPr lang="en-US" sz="2400" dirty="0">
              <a:cs typeface="B Nazanin" panose="00000400000000000000" pitchFamily="2" charset="-78"/>
            </a:endParaRPr>
          </a:p>
        </p:txBody>
      </p:sp>
      <p:sp>
        <p:nvSpPr>
          <p:cNvPr id="26" name="Right Arrow 25"/>
          <p:cNvSpPr/>
          <p:nvPr/>
        </p:nvSpPr>
        <p:spPr>
          <a:xfrm>
            <a:off x="7769688" y="2217572"/>
            <a:ext cx="489397" cy="17261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TextBox 26"/>
          <p:cNvSpPr txBox="1"/>
          <p:nvPr/>
        </p:nvSpPr>
        <p:spPr>
          <a:xfrm>
            <a:off x="8156591" y="2098757"/>
            <a:ext cx="1411310" cy="461665"/>
          </a:xfrm>
          <a:prstGeom prst="rect">
            <a:avLst/>
          </a:prstGeom>
          <a:noFill/>
        </p:spPr>
        <p:txBody>
          <a:bodyPr wrap="square" rtlCol="0">
            <a:spAutoFit/>
          </a:bodyPr>
          <a:lstStyle/>
          <a:p>
            <a:r>
              <a:rPr lang="fa-IR" sz="2400" dirty="0" smtClean="0">
                <a:cs typeface="B Nazanin" panose="00000400000000000000" pitchFamily="2" charset="-78"/>
              </a:rPr>
              <a:t>1000</a:t>
            </a:r>
            <a:endParaRPr lang="en-US" sz="2400" dirty="0">
              <a:cs typeface="B Nazanin" panose="00000400000000000000" pitchFamily="2" charset="-78"/>
            </a:endParaRPr>
          </a:p>
        </p:txBody>
      </p:sp>
      <p:sp>
        <p:nvSpPr>
          <p:cNvPr id="28" name="Oval 27"/>
          <p:cNvSpPr/>
          <p:nvPr/>
        </p:nvSpPr>
        <p:spPr>
          <a:xfrm rot="10800000">
            <a:off x="8742638" y="5528726"/>
            <a:ext cx="309093" cy="241635"/>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a-IR" sz="2800" dirty="0" smtClean="0"/>
              <a:t>&gt;</a:t>
            </a:r>
            <a:endParaRPr lang="en-US" sz="2800" dirty="0"/>
          </a:p>
        </p:txBody>
      </p:sp>
      <p:sp>
        <p:nvSpPr>
          <p:cNvPr id="29" name="TextBox 28"/>
          <p:cNvSpPr txBox="1"/>
          <p:nvPr/>
        </p:nvSpPr>
        <p:spPr>
          <a:xfrm>
            <a:off x="9073650" y="5396910"/>
            <a:ext cx="890790" cy="461665"/>
          </a:xfrm>
          <a:prstGeom prst="rect">
            <a:avLst/>
          </a:prstGeom>
          <a:noFill/>
        </p:spPr>
        <p:txBody>
          <a:bodyPr wrap="square" rtlCol="0">
            <a:spAutoFit/>
          </a:bodyPr>
          <a:lstStyle/>
          <a:p>
            <a:r>
              <a:rPr lang="fa-IR" sz="2400" b="1" dirty="0" smtClean="0">
                <a:cs typeface="B Nazanin" panose="00000400000000000000" pitchFamily="2" charset="-78"/>
              </a:rPr>
              <a:t>4000</a:t>
            </a:r>
            <a:endParaRPr lang="en-US" sz="2400" b="1" dirty="0">
              <a:cs typeface="B Nazanin" panose="00000400000000000000" pitchFamily="2" charset="-78"/>
            </a:endParaRPr>
          </a:p>
        </p:txBody>
      </p:sp>
      <p:sp>
        <p:nvSpPr>
          <p:cNvPr id="30" name="TextBox 29"/>
          <p:cNvSpPr txBox="1"/>
          <p:nvPr/>
        </p:nvSpPr>
        <p:spPr>
          <a:xfrm>
            <a:off x="8019136" y="5418711"/>
            <a:ext cx="858325" cy="461665"/>
          </a:xfrm>
          <a:prstGeom prst="rect">
            <a:avLst/>
          </a:prstGeom>
          <a:noFill/>
        </p:spPr>
        <p:txBody>
          <a:bodyPr wrap="square" rtlCol="0">
            <a:spAutoFit/>
          </a:bodyPr>
          <a:lstStyle/>
          <a:p>
            <a:r>
              <a:rPr lang="fa-IR" sz="2400" b="1" dirty="0" smtClean="0">
                <a:cs typeface="B Nazanin" panose="00000400000000000000" pitchFamily="2" charset="-78"/>
              </a:rPr>
              <a:t>5500</a:t>
            </a:r>
            <a:endParaRPr lang="en-US" sz="2400" b="1" dirty="0">
              <a:cs typeface="B Nazanin" panose="00000400000000000000" pitchFamily="2" charset="-78"/>
            </a:endParaRPr>
          </a:p>
        </p:txBody>
      </p:sp>
      <p:sp>
        <p:nvSpPr>
          <p:cNvPr id="31" name="Rectangle 30"/>
          <p:cNvSpPr/>
          <p:nvPr/>
        </p:nvSpPr>
        <p:spPr>
          <a:xfrm>
            <a:off x="1285166" y="5658544"/>
            <a:ext cx="2592545" cy="38018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a-IR" sz="2400" b="1" dirty="0">
                <a:cs typeface="B Nazanin" panose="00000400000000000000" pitchFamily="2" charset="-78"/>
              </a:rPr>
              <a:t>5500=500+2000+3000</a:t>
            </a:r>
            <a:endParaRPr lang="en-US" sz="2400" dirty="0"/>
          </a:p>
        </p:txBody>
      </p:sp>
      <p:sp>
        <p:nvSpPr>
          <p:cNvPr id="32" name="TextBox 31"/>
          <p:cNvSpPr txBox="1"/>
          <p:nvPr/>
        </p:nvSpPr>
        <p:spPr>
          <a:xfrm>
            <a:off x="6776535" y="5386974"/>
            <a:ext cx="1046412" cy="461665"/>
          </a:xfrm>
          <a:prstGeom prst="rect">
            <a:avLst/>
          </a:prstGeom>
          <a:noFill/>
        </p:spPr>
        <p:txBody>
          <a:bodyPr wrap="square" rtlCol="0">
            <a:spAutoFit/>
          </a:bodyPr>
          <a:lstStyle/>
          <a:p>
            <a:r>
              <a:rPr lang="fa-IR" sz="2400" dirty="0" smtClean="0">
                <a:cs typeface="B Nazanin" panose="00000400000000000000" pitchFamily="2" charset="-78"/>
              </a:rPr>
              <a:t>اکبر آقا</a:t>
            </a:r>
            <a:endParaRPr lang="en-US" sz="2400" dirty="0">
              <a:cs typeface="B Nazanin" panose="00000400000000000000" pitchFamily="2" charset="-78"/>
            </a:endParaRPr>
          </a:p>
        </p:txBody>
      </p:sp>
      <p:sp>
        <p:nvSpPr>
          <p:cNvPr id="33" name="TextBox 32"/>
          <p:cNvSpPr txBox="1"/>
          <p:nvPr/>
        </p:nvSpPr>
        <p:spPr>
          <a:xfrm>
            <a:off x="7468116" y="5914902"/>
            <a:ext cx="2523180" cy="461665"/>
          </a:xfrm>
          <a:prstGeom prst="rect">
            <a:avLst/>
          </a:prstGeom>
          <a:noFill/>
        </p:spPr>
        <p:txBody>
          <a:bodyPr wrap="square" rtlCol="0">
            <a:spAutoFit/>
          </a:bodyPr>
          <a:lstStyle/>
          <a:p>
            <a:r>
              <a:rPr lang="fa-IR" sz="2400" b="1" dirty="0" smtClean="0">
                <a:cs typeface="B Nazanin" panose="00000400000000000000" pitchFamily="2" charset="-78"/>
              </a:rPr>
              <a:t>500+5000</a:t>
            </a:r>
            <a:endParaRPr lang="en-US" sz="2400" b="1" dirty="0">
              <a:cs typeface="B Nazanin" panose="00000400000000000000" pitchFamily="2" charset="-78"/>
            </a:endParaRPr>
          </a:p>
        </p:txBody>
      </p:sp>
      <p:sp>
        <p:nvSpPr>
          <p:cNvPr id="34" name="Left-Right Arrow 33"/>
          <p:cNvSpPr/>
          <p:nvPr/>
        </p:nvSpPr>
        <p:spPr>
          <a:xfrm>
            <a:off x="8679265" y="6122555"/>
            <a:ext cx="291382" cy="120819"/>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5" name="TextBox 34"/>
          <p:cNvSpPr txBox="1"/>
          <p:nvPr/>
        </p:nvSpPr>
        <p:spPr>
          <a:xfrm>
            <a:off x="8956689" y="5952133"/>
            <a:ext cx="838738" cy="461665"/>
          </a:xfrm>
          <a:prstGeom prst="rect">
            <a:avLst/>
          </a:prstGeom>
          <a:noFill/>
        </p:spPr>
        <p:txBody>
          <a:bodyPr wrap="square" rtlCol="0">
            <a:spAutoFit/>
          </a:bodyPr>
          <a:lstStyle/>
          <a:p>
            <a:r>
              <a:rPr lang="fa-IR" sz="2400" b="1" dirty="0" smtClean="0">
                <a:cs typeface="B Nazanin" panose="00000400000000000000" pitchFamily="2" charset="-78"/>
              </a:rPr>
              <a:t>4000</a:t>
            </a:r>
            <a:endParaRPr lang="en-US" sz="2400" b="1" dirty="0">
              <a:cs typeface="B Nazanin" panose="00000400000000000000" pitchFamily="2" charset="-78"/>
            </a:endParaRPr>
          </a:p>
        </p:txBody>
      </p:sp>
      <p:sp>
        <p:nvSpPr>
          <p:cNvPr id="36" name="Right Arrow 35"/>
          <p:cNvSpPr/>
          <p:nvPr/>
        </p:nvSpPr>
        <p:spPr>
          <a:xfrm>
            <a:off x="9652158" y="6099935"/>
            <a:ext cx="291382" cy="13589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7" name="TextBox 36"/>
          <p:cNvSpPr txBox="1"/>
          <p:nvPr/>
        </p:nvSpPr>
        <p:spPr>
          <a:xfrm>
            <a:off x="11103158" y="4486455"/>
            <a:ext cx="759854" cy="461665"/>
          </a:xfrm>
          <a:prstGeom prst="rect">
            <a:avLst/>
          </a:prstGeom>
          <a:noFill/>
        </p:spPr>
        <p:txBody>
          <a:bodyPr wrap="square" rtlCol="0">
            <a:spAutoFit/>
          </a:bodyPr>
          <a:lstStyle/>
          <a:p>
            <a:r>
              <a:rPr lang="fa-IR" sz="2400" dirty="0" smtClean="0">
                <a:cs typeface="B Nazanin" panose="00000400000000000000" pitchFamily="2" charset="-78"/>
              </a:rPr>
              <a:t>1500</a:t>
            </a:r>
            <a:endParaRPr lang="en-US" sz="2400" dirty="0">
              <a:cs typeface="B Nazanin" panose="00000400000000000000" pitchFamily="2" charset="-78"/>
            </a:endParaRPr>
          </a:p>
        </p:txBody>
      </p:sp>
      <p:sp>
        <p:nvSpPr>
          <p:cNvPr id="39" name="Rectangle 38"/>
          <p:cNvSpPr/>
          <p:nvPr/>
        </p:nvSpPr>
        <p:spPr>
          <a:xfrm>
            <a:off x="7437012" y="4649922"/>
            <a:ext cx="2200520" cy="34280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a-IR" sz="2400" b="1" dirty="0">
                <a:cs typeface="B Nazanin" panose="00000400000000000000" pitchFamily="2" charset="-78"/>
              </a:rPr>
              <a:t>4000=1000+3000</a:t>
            </a:r>
            <a:endParaRPr lang="en-US" sz="2400" b="1" dirty="0"/>
          </a:p>
        </p:txBody>
      </p:sp>
      <p:sp>
        <p:nvSpPr>
          <p:cNvPr id="40" name="TextBox 39"/>
          <p:cNvSpPr txBox="1"/>
          <p:nvPr/>
        </p:nvSpPr>
        <p:spPr>
          <a:xfrm>
            <a:off x="5037128" y="1290798"/>
            <a:ext cx="1046412" cy="461665"/>
          </a:xfrm>
          <a:prstGeom prst="rect">
            <a:avLst/>
          </a:prstGeom>
          <a:noFill/>
        </p:spPr>
        <p:txBody>
          <a:bodyPr wrap="square" rtlCol="0">
            <a:spAutoFit/>
          </a:bodyPr>
          <a:lstStyle/>
          <a:p>
            <a:r>
              <a:rPr lang="fa-IR" sz="2400" dirty="0" smtClean="0">
                <a:cs typeface="B Nazanin" panose="00000400000000000000" pitchFamily="2" charset="-78"/>
              </a:rPr>
              <a:t>اکبر آقا</a:t>
            </a:r>
            <a:endParaRPr lang="en-US" sz="2400" dirty="0">
              <a:cs typeface="B Nazanin" panose="00000400000000000000" pitchFamily="2" charset="-78"/>
            </a:endParaRPr>
          </a:p>
        </p:txBody>
      </p:sp>
    </p:spTree>
    <p:extLst>
      <p:ext uri="{BB962C8B-B14F-4D97-AF65-F5344CB8AC3E}">
        <p14:creationId xmlns:p14="http://schemas.microsoft.com/office/powerpoint/2010/main" val="3469345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9955368" y="2333673"/>
            <a:ext cx="1519707" cy="61818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10</a:t>
            </a:r>
            <a:endParaRPr lang="en-US" sz="2400" dirty="0">
              <a:cs typeface="B Nazanin" panose="00000400000000000000" pitchFamily="2" charset="-78"/>
            </a:endParaRPr>
          </a:p>
        </p:txBody>
      </p:sp>
      <p:sp>
        <p:nvSpPr>
          <p:cNvPr id="5" name="TextBox 4"/>
          <p:cNvSpPr txBox="1"/>
          <p:nvPr/>
        </p:nvSpPr>
        <p:spPr>
          <a:xfrm>
            <a:off x="792301" y="3065172"/>
            <a:ext cx="9536555" cy="461665"/>
          </a:xfrm>
          <a:prstGeom prst="rect">
            <a:avLst/>
          </a:prstGeom>
          <a:noFill/>
        </p:spPr>
        <p:txBody>
          <a:bodyPr wrap="square" rtlCol="0">
            <a:spAutoFit/>
          </a:bodyPr>
          <a:lstStyle/>
          <a:p>
            <a:pPr algn="r"/>
            <a:r>
              <a:rPr lang="fa-IR" sz="2400" b="1" dirty="0" smtClean="0">
                <a:cs typeface="B Nazanin" panose="00000400000000000000" pitchFamily="2" charset="-78"/>
              </a:rPr>
              <a:t>کدام گزینه کوچکترین و بزرگترین عدد چهار رقمی با 5، 1، 0،است؟</a:t>
            </a:r>
            <a:endParaRPr lang="en-US" sz="2400" b="1" dirty="0">
              <a:cs typeface="B Nazanin" panose="00000400000000000000" pitchFamily="2" charset="-78"/>
            </a:endParaRPr>
          </a:p>
        </p:txBody>
      </p:sp>
      <p:sp>
        <p:nvSpPr>
          <p:cNvPr id="6" name="TextBox 5"/>
          <p:cNvSpPr txBox="1"/>
          <p:nvPr/>
        </p:nvSpPr>
        <p:spPr>
          <a:xfrm>
            <a:off x="6788337" y="4424434"/>
            <a:ext cx="3387143" cy="461665"/>
          </a:xfrm>
          <a:prstGeom prst="rect">
            <a:avLst/>
          </a:prstGeom>
          <a:noFill/>
        </p:spPr>
        <p:txBody>
          <a:bodyPr wrap="square" rtlCol="0">
            <a:spAutoFit/>
          </a:bodyPr>
          <a:lstStyle/>
          <a:p>
            <a:pPr algn="r"/>
            <a:r>
              <a:rPr lang="fa-IR" sz="2400" b="1" dirty="0" smtClean="0">
                <a:cs typeface="B Nazanin" panose="00000400000000000000" pitchFamily="2" charset="-78"/>
              </a:rPr>
              <a:t>الف) 5017، 1750</a:t>
            </a:r>
            <a:endParaRPr lang="en-US" sz="2400" b="1" dirty="0">
              <a:cs typeface="B Nazanin" panose="00000400000000000000" pitchFamily="2" charset="-78"/>
            </a:endParaRPr>
          </a:p>
        </p:txBody>
      </p:sp>
      <p:sp>
        <p:nvSpPr>
          <p:cNvPr id="7" name="TextBox 6"/>
          <p:cNvSpPr txBox="1"/>
          <p:nvPr/>
        </p:nvSpPr>
        <p:spPr>
          <a:xfrm>
            <a:off x="6878489" y="5261561"/>
            <a:ext cx="3284112" cy="461665"/>
          </a:xfrm>
          <a:prstGeom prst="rect">
            <a:avLst/>
          </a:prstGeom>
          <a:noFill/>
        </p:spPr>
        <p:txBody>
          <a:bodyPr wrap="square" rtlCol="0">
            <a:spAutoFit/>
          </a:bodyPr>
          <a:lstStyle/>
          <a:p>
            <a:pPr algn="r"/>
            <a:r>
              <a:rPr lang="fa-IR" sz="2400" b="1" dirty="0" smtClean="0">
                <a:cs typeface="B Nazanin" panose="00000400000000000000" pitchFamily="2" charset="-78"/>
              </a:rPr>
              <a:t>ب) 1075، 7150</a:t>
            </a:r>
            <a:endParaRPr lang="en-US" sz="2400" b="1" dirty="0">
              <a:cs typeface="B Nazanin" panose="00000400000000000000" pitchFamily="2" charset="-78"/>
            </a:endParaRPr>
          </a:p>
        </p:txBody>
      </p:sp>
      <p:sp>
        <p:nvSpPr>
          <p:cNvPr id="8" name="TextBox 7"/>
          <p:cNvSpPr txBox="1"/>
          <p:nvPr/>
        </p:nvSpPr>
        <p:spPr>
          <a:xfrm>
            <a:off x="2937554" y="4424433"/>
            <a:ext cx="2698123" cy="461665"/>
          </a:xfrm>
          <a:prstGeom prst="rect">
            <a:avLst/>
          </a:prstGeom>
          <a:noFill/>
        </p:spPr>
        <p:txBody>
          <a:bodyPr wrap="square" rtlCol="0">
            <a:spAutoFit/>
          </a:bodyPr>
          <a:lstStyle/>
          <a:p>
            <a:pPr algn="r"/>
            <a:r>
              <a:rPr lang="fa-IR" sz="2400" b="1" dirty="0" smtClean="0">
                <a:cs typeface="B Nazanin" panose="00000400000000000000" pitchFamily="2" charset="-78"/>
              </a:rPr>
              <a:t>ج)1057، 7510</a:t>
            </a:r>
            <a:endParaRPr lang="en-US" sz="2400" b="1" dirty="0">
              <a:cs typeface="B Nazanin" panose="00000400000000000000" pitchFamily="2" charset="-78"/>
            </a:endParaRPr>
          </a:p>
        </p:txBody>
      </p:sp>
      <p:sp>
        <p:nvSpPr>
          <p:cNvPr id="9" name="TextBox 8"/>
          <p:cNvSpPr txBox="1"/>
          <p:nvPr/>
        </p:nvSpPr>
        <p:spPr>
          <a:xfrm>
            <a:off x="2937554" y="5261560"/>
            <a:ext cx="2910625" cy="461665"/>
          </a:xfrm>
          <a:prstGeom prst="rect">
            <a:avLst/>
          </a:prstGeom>
          <a:noFill/>
        </p:spPr>
        <p:txBody>
          <a:bodyPr wrap="square" rtlCol="0">
            <a:spAutoFit/>
          </a:bodyPr>
          <a:lstStyle/>
          <a:p>
            <a:pPr algn="r"/>
            <a:r>
              <a:rPr lang="fa-IR" sz="2400" b="1" dirty="0" smtClean="0">
                <a:cs typeface="B Nazanin" panose="00000400000000000000" pitchFamily="2" charset="-78"/>
              </a:rPr>
              <a:t>د)7510، 1057</a:t>
            </a:r>
            <a:endParaRPr lang="en-US" sz="2400" b="1" dirty="0">
              <a:cs typeface="B Nazanin" panose="00000400000000000000" pitchFamily="2" charset="-78"/>
            </a:endParaRPr>
          </a:p>
        </p:txBody>
      </p:sp>
      <p:sp>
        <p:nvSpPr>
          <p:cNvPr id="10" name="Rectangle 9"/>
          <p:cNvSpPr/>
          <p:nvPr/>
        </p:nvSpPr>
        <p:spPr>
          <a:xfrm>
            <a:off x="637922" y="5836539"/>
            <a:ext cx="2912800" cy="362812"/>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2400" dirty="0" smtClean="0">
                <a:cs typeface="B Nazanin" panose="00000400000000000000" pitchFamily="2" charset="-78"/>
              </a:rPr>
              <a:t>گزینه صحیح (ج) است.</a:t>
            </a:r>
            <a:endParaRPr lang="en-US" sz="2400" dirty="0">
              <a:cs typeface="B Nazanin" panose="00000400000000000000" pitchFamily="2" charset="-78"/>
            </a:endParaRPr>
          </a:p>
        </p:txBody>
      </p:sp>
    </p:spTree>
    <p:extLst>
      <p:ext uri="{BB962C8B-B14F-4D97-AF65-F5344CB8AC3E}">
        <p14:creationId xmlns:p14="http://schemas.microsoft.com/office/powerpoint/2010/main" val="944674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02313" y="2488351"/>
            <a:ext cx="2846230" cy="103031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 name="TextBox 5"/>
          <p:cNvSpPr txBox="1"/>
          <p:nvPr/>
        </p:nvSpPr>
        <p:spPr>
          <a:xfrm>
            <a:off x="4015083" y="5400031"/>
            <a:ext cx="7778839" cy="461665"/>
          </a:xfrm>
          <a:prstGeom prst="rect">
            <a:avLst/>
          </a:prstGeom>
          <a:noFill/>
        </p:spPr>
        <p:txBody>
          <a:bodyPr wrap="square" rtlCol="0">
            <a:spAutoFit/>
          </a:bodyPr>
          <a:lstStyle/>
          <a:p>
            <a:pPr algn="r"/>
            <a:r>
              <a:rPr lang="fa-IR" sz="2400" b="1" dirty="0" smtClean="0">
                <a:cs typeface="B Nazanin" panose="00000400000000000000" pitchFamily="2" charset="-78"/>
              </a:rPr>
              <a:t>به واحدهای روبرو نگاه کن.</a:t>
            </a:r>
            <a:endParaRPr lang="en-US" sz="2400" b="1" dirty="0">
              <a:cs typeface="B Nazanin" panose="00000400000000000000" pitchFamily="2" charset="-78"/>
            </a:endParaRPr>
          </a:p>
        </p:txBody>
      </p:sp>
      <p:cxnSp>
        <p:nvCxnSpPr>
          <p:cNvPr id="22" name="Straight Arrow Connector 21"/>
          <p:cNvCxnSpPr/>
          <p:nvPr/>
        </p:nvCxnSpPr>
        <p:spPr>
          <a:xfrm flipV="1">
            <a:off x="1293525" y="4784324"/>
            <a:ext cx="6761408" cy="12879"/>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sp>
        <p:nvSpPr>
          <p:cNvPr id="24" name="Oval 23"/>
          <p:cNvSpPr/>
          <p:nvPr/>
        </p:nvSpPr>
        <p:spPr>
          <a:xfrm flipH="1">
            <a:off x="1367166" y="4769698"/>
            <a:ext cx="45719" cy="128789"/>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5" name="Oval 24"/>
          <p:cNvSpPr/>
          <p:nvPr/>
        </p:nvSpPr>
        <p:spPr>
          <a:xfrm flipH="1">
            <a:off x="4341543" y="4782578"/>
            <a:ext cx="45719" cy="103031"/>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6" name="Oval 25"/>
          <p:cNvSpPr/>
          <p:nvPr/>
        </p:nvSpPr>
        <p:spPr>
          <a:xfrm>
            <a:off x="7005324" y="4769699"/>
            <a:ext cx="45719" cy="115910"/>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4" name="TextBox 33"/>
          <p:cNvSpPr txBox="1"/>
          <p:nvPr/>
        </p:nvSpPr>
        <p:spPr>
          <a:xfrm>
            <a:off x="4206958" y="4885609"/>
            <a:ext cx="888643" cy="461665"/>
          </a:xfrm>
          <a:prstGeom prst="rect">
            <a:avLst/>
          </a:prstGeom>
          <a:noFill/>
        </p:spPr>
        <p:txBody>
          <a:bodyPr wrap="square" rtlCol="0">
            <a:spAutoFit/>
          </a:bodyPr>
          <a:lstStyle/>
          <a:p>
            <a:r>
              <a:rPr lang="fa-IR" sz="2400" dirty="0">
                <a:cs typeface="B Nazanin" panose="00000400000000000000" pitchFamily="2" charset="-78"/>
              </a:rPr>
              <a:t>1</a:t>
            </a:r>
            <a:endParaRPr lang="en-US" sz="2400" dirty="0">
              <a:cs typeface="B Nazanin" panose="00000400000000000000" pitchFamily="2" charset="-78"/>
            </a:endParaRPr>
          </a:p>
        </p:txBody>
      </p:sp>
      <p:sp>
        <p:nvSpPr>
          <p:cNvPr id="35" name="TextBox 34"/>
          <p:cNvSpPr txBox="1"/>
          <p:nvPr/>
        </p:nvSpPr>
        <p:spPr>
          <a:xfrm>
            <a:off x="6889605" y="4842854"/>
            <a:ext cx="708339" cy="461665"/>
          </a:xfrm>
          <a:prstGeom prst="rect">
            <a:avLst/>
          </a:prstGeom>
          <a:noFill/>
        </p:spPr>
        <p:txBody>
          <a:bodyPr wrap="square" rtlCol="0">
            <a:spAutoFit/>
          </a:bodyPr>
          <a:lstStyle/>
          <a:p>
            <a:r>
              <a:rPr lang="fa-IR" sz="2400" dirty="0" smtClean="0">
                <a:cs typeface="B Nazanin" panose="00000400000000000000" pitchFamily="2" charset="-78"/>
              </a:rPr>
              <a:t>2</a:t>
            </a:r>
            <a:endParaRPr lang="en-US" sz="2400" dirty="0">
              <a:cs typeface="B Nazanin" panose="00000400000000000000" pitchFamily="2" charset="-78"/>
            </a:endParaRPr>
          </a:p>
        </p:txBody>
      </p:sp>
      <p:sp>
        <p:nvSpPr>
          <p:cNvPr id="38" name="Left Brace 37"/>
          <p:cNvSpPr/>
          <p:nvPr/>
        </p:nvSpPr>
        <p:spPr>
          <a:xfrm rot="16200000">
            <a:off x="5482568" y="4116097"/>
            <a:ext cx="506227" cy="2788276"/>
          </a:xfrm>
          <a:prstGeom prst="leftBrac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Oval 20"/>
          <p:cNvSpPr/>
          <p:nvPr/>
        </p:nvSpPr>
        <p:spPr>
          <a:xfrm flipH="1">
            <a:off x="1862489" y="4668415"/>
            <a:ext cx="45719" cy="262812"/>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3" name="Oval 22"/>
          <p:cNvSpPr/>
          <p:nvPr/>
        </p:nvSpPr>
        <p:spPr>
          <a:xfrm flipH="1">
            <a:off x="2281994" y="4668414"/>
            <a:ext cx="53858" cy="262813"/>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7" name="Oval 26"/>
          <p:cNvSpPr/>
          <p:nvPr/>
        </p:nvSpPr>
        <p:spPr>
          <a:xfrm flipH="1">
            <a:off x="3337652" y="4721862"/>
            <a:ext cx="45809" cy="212383"/>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8" name="Oval 27"/>
          <p:cNvSpPr/>
          <p:nvPr/>
        </p:nvSpPr>
        <p:spPr>
          <a:xfrm flipH="1">
            <a:off x="2819315" y="4668414"/>
            <a:ext cx="45719" cy="251139"/>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9" name="Oval 28"/>
          <p:cNvSpPr/>
          <p:nvPr/>
        </p:nvSpPr>
        <p:spPr>
          <a:xfrm>
            <a:off x="2054588" y="4668414"/>
            <a:ext cx="52056" cy="251139"/>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1" name="Oval 30"/>
          <p:cNvSpPr/>
          <p:nvPr/>
        </p:nvSpPr>
        <p:spPr>
          <a:xfrm flipH="1">
            <a:off x="3585541" y="4721863"/>
            <a:ext cx="45719" cy="202820"/>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2" name="Oval 31"/>
          <p:cNvSpPr/>
          <p:nvPr/>
        </p:nvSpPr>
        <p:spPr>
          <a:xfrm flipH="1">
            <a:off x="3107410" y="4715274"/>
            <a:ext cx="45719" cy="204280"/>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6" name="Oval 35"/>
          <p:cNvSpPr/>
          <p:nvPr/>
        </p:nvSpPr>
        <p:spPr>
          <a:xfrm flipH="1">
            <a:off x="3898999" y="4715273"/>
            <a:ext cx="46349" cy="204280"/>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9" name="TextBox 8"/>
          <p:cNvSpPr txBox="1"/>
          <p:nvPr/>
        </p:nvSpPr>
        <p:spPr>
          <a:xfrm>
            <a:off x="1241489" y="4810104"/>
            <a:ext cx="343405" cy="461665"/>
          </a:xfrm>
          <a:prstGeom prst="rect">
            <a:avLst/>
          </a:prstGeom>
          <a:noFill/>
        </p:spPr>
        <p:txBody>
          <a:bodyPr wrap="square" rtlCol="0">
            <a:spAutoFit/>
          </a:bodyPr>
          <a:lstStyle/>
          <a:p>
            <a:r>
              <a:rPr lang="fa-IR" sz="2400" dirty="0" smtClean="0">
                <a:cs typeface="B Nazanin" panose="00000400000000000000" pitchFamily="2" charset="-78"/>
              </a:rPr>
              <a:t>0</a:t>
            </a:r>
            <a:endParaRPr lang="en-US" sz="2400" dirty="0">
              <a:cs typeface="B Nazanin" panose="00000400000000000000" pitchFamily="2" charset="-78"/>
            </a:endParaRPr>
          </a:p>
        </p:txBody>
      </p:sp>
      <p:sp>
        <p:nvSpPr>
          <p:cNvPr id="37" name="Oval 36"/>
          <p:cNvSpPr/>
          <p:nvPr/>
        </p:nvSpPr>
        <p:spPr>
          <a:xfrm flipH="1">
            <a:off x="4674228" y="4721862"/>
            <a:ext cx="48142" cy="202261"/>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39" name="Oval 38"/>
          <p:cNvSpPr/>
          <p:nvPr/>
        </p:nvSpPr>
        <p:spPr>
          <a:xfrm flipH="1">
            <a:off x="5198985" y="4721862"/>
            <a:ext cx="61899" cy="212383"/>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0" name="Oval 39"/>
          <p:cNvSpPr/>
          <p:nvPr/>
        </p:nvSpPr>
        <p:spPr>
          <a:xfrm flipH="1">
            <a:off x="6186761" y="4721862"/>
            <a:ext cx="45719" cy="161091"/>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1" name="Oval 40"/>
          <p:cNvSpPr/>
          <p:nvPr/>
        </p:nvSpPr>
        <p:spPr>
          <a:xfrm flipH="1">
            <a:off x="5452126" y="4721862"/>
            <a:ext cx="63485" cy="197691"/>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2" name="Oval 41"/>
          <p:cNvSpPr/>
          <p:nvPr/>
        </p:nvSpPr>
        <p:spPr>
          <a:xfrm flipH="1">
            <a:off x="6425981" y="4721862"/>
            <a:ext cx="45719" cy="185387"/>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3" name="Oval 42"/>
          <p:cNvSpPr/>
          <p:nvPr/>
        </p:nvSpPr>
        <p:spPr>
          <a:xfrm flipH="1">
            <a:off x="6785789" y="4721862"/>
            <a:ext cx="54251" cy="151558"/>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4" name="Oval 43"/>
          <p:cNvSpPr/>
          <p:nvPr/>
        </p:nvSpPr>
        <p:spPr>
          <a:xfrm flipH="1">
            <a:off x="4950230" y="4721862"/>
            <a:ext cx="50280" cy="218251"/>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5" name="Oval 44"/>
          <p:cNvSpPr/>
          <p:nvPr/>
        </p:nvSpPr>
        <p:spPr>
          <a:xfrm flipH="1">
            <a:off x="5714047" y="4721863"/>
            <a:ext cx="54745" cy="212382"/>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6" name="Oval 45"/>
          <p:cNvSpPr/>
          <p:nvPr/>
        </p:nvSpPr>
        <p:spPr>
          <a:xfrm flipH="1">
            <a:off x="5967227" y="4721862"/>
            <a:ext cx="45719" cy="204285"/>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47" name="Oval 46"/>
          <p:cNvSpPr/>
          <p:nvPr/>
        </p:nvSpPr>
        <p:spPr>
          <a:xfrm flipH="1">
            <a:off x="2543690" y="4656740"/>
            <a:ext cx="53858" cy="262813"/>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0" name="Isosceles Triangle 9"/>
          <p:cNvSpPr/>
          <p:nvPr/>
        </p:nvSpPr>
        <p:spPr>
          <a:xfrm rot="5400000">
            <a:off x="7850058" y="4632365"/>
            <a:ext cx="369919" cy="300425"/>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3" name="TextBox 32"/>
          <p:cNvSpPr txBox="1"/>
          <p:nvPr/>
        </p:nvSpPr>
        <p:spPr>
          <a:xfrm>
            <a:off x="6462068" y="2772673"/>
            <a:ext cx="5331854" cy="461665"/>
          </a:xfrm>
          <a:prstGeom prst="rect">
            <a:avLst/>
          </a:prstGeom>
          <a:noFill/>
        </p:spPr>
        <p:txBody>
          <a:bodyPr wrap="square" rtlCol="0">
            <a:spAutoFit/>
          </a:bodyPr>
          <a:lstStyle/>
          <a:p>
            <a:pPr algn="r"/>
            <a:r>
              <a:rPr lang="fa-IR" sz="2400" dirty="0" smtClean="0">
                <a:cs typeface="B Titr" panose="00000700000000000000" pitchFamily="2" charset="-78"/>
              </a:rPr>
              <a:t>واحد اندازه گیری طول</a:t>
            </a:r>
            <a:endParaRPr lang="en-US" sz="2400" dirty="0">
              <a:cs typeface="B Titr" panose="00000700000000000000" pitchFamily="2" charset="-78"/>
            </a:endParaRPr>
          </a:p>
        </p:txBody>
      </p:sp>
      <p:sp>
        <p:nvSpPr>
          <p:cNvPr id="48" name="TextBox 47"/>
          <p:cNvSpPr txBox="1"/>
          <p:nvPr/>
        </p:nvSpPr>
        <p:spPr>
          <a:xfrm>
            <a:off x="4925393" y="5914453"/>
            <a:ext cx="1536675" cy="461665"/>
          </a:xfrm>
          <a:prstGeom prst="rect">
            <a:avLst/>
          </a:prstGeom>
          <a:noFill/>
        </p:spPr>
        <p:txBody>
          <a:bodyPr wrap="square" rtlCol="0">
            <a:spAutoFit/>
          </a:bodyPr>
          <a:lstStyle/>
          <a:p>
            <a:pPr algn="r"/>
            <a:r>
              <a:rPr lang="fa-IR" sz="2400" b="1" dirty="0" smtClean="0">
                <a:cs typeface="B Nazanin" panose="00000400000000000000" pitchFamily="2" charset="-78"/>
              </a:rPr>
              <a:t>سانتی متر</a:t>
            </a:r>
            <a:endParaRPr lang="en-US" sz="2400" b="1" dirty="0">
              <a:cs typeface="B Nazanin" panose="00000400000000000000" pitchFamily="2" charset="-78"/>
            </a:endParaRPr>
          </a:p>
        </p:txBody>
      </p:sp>
      <p:sp>
        <p:nvSpPr>
          <p:cNvPr id="49" name="TextBox 48"/>
          <p:cNvSpPr txBox="1"/>
          <p:nvPr/>
        </p:nvSpPr>
        <p:spPr>
          <a:xfrm>
            <a:off x="644547" y="4057605"/>
            <a:ext cx="1536675" cy="461665"/>
          </a:xfrm>
          <a:prstGeom prst="rect">
            <a:avLst/>
          </a:prstGeom>
          <a:noFill/>
        </p:spPr>
        <p:txBody>
          <a:bodyPr wrap="square" rtlCol="0">
            <a:spAutoFit/>
          </a:bodyPr>
          <a:lstStyle/>
          <a:p>
            <a:pPr algn="r"/>
            <a:r>
              <a:rPr lang="fa-IR" sz="2400" b="1" dirty="0" smtClean="0">
                <a:cs typeface="B Nazanin" panose="00000400000000000000" pitchFamily="2" charset="-78"/>
              </a:rPr>
              <a:t>میلی متر</a:t>
            </a:r>
            <a:endParaRPr lang="en-US" sz="2400" b="1" dirty="0">
              <a:cs typeface="B Nazanin" panose="00000400000000000000" pitchFamily="2" charset="-78"/>
            </a:endParaRPr>
          </a:p>
        </p:txBody>
      </p:sp>
    </p:spTree>
    <p:extLst>
      <p:ext uri="{BB962C8B-B14F-4D97-AF65-F5344CB8AC3E}">
        <p14:creationId xmlns:p14="http://schemas.microsoft.com/office/powerpoint/2010/main" val="2588354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684" y="1988077"/>
            <a:ext cx="9800823" cy="1754326"/>
          </a:xfrm>
          <a:prstGeom prst="rect">
            <a:avLst/>
          </a:prstGeom>
          <a:noFill/>
        </p:spPr>
        <p:txBody>
          <a:bodyPr wrap="square" rtlCol="0">
            <a:spAutoFit/>
          </a:bodyPr>
          <a:lstStyle/>
          <a:p>
            <a:pPr algn="r">
              <a:lnSpc>
                <a:spcPct val="150000"/>
              </a:lnSpc>
            </a:pPr>
            <a:r>
              <a:rPr lang="fa-IR" sz="2400" b="1" dirty="0" smtClean="0">
                <a:cs typeface="B Nazanin" panose="00000400000000000000" pitchFamily="2" charset="-78"/>
              </a:rPr>
              <a:t>هر 10 میلی متر یک </a:t>
            </a:r>
            <a:r>
              <a:rPr lang="fa-IR" sz="2400" dirty="0" smtClean="0">
                <a:ln w="0"/>
                <a:solidFill>
                  <a:schemeClr val="accent2"/>
                </a:solidFill>
                <a:effectLst>
                  <a:outerShdw blurRad="38100" dist="19050" dir="2700000" algn="tl" rotWithShape="0">
                    <a:schemeClr val="dk1">
                      <a:alpha val="40000"/>
                    </a:schemeClr>
                  </a:outerShdw>
                </a:effectLst>
                <a:cs typeface="B Nazanin" panose="00000400000000000000" pitchFamily="2" charset="-78"/>
              </a:rPr>
              <a:t>سانتی متر </a:t>
            </a:r>
            <a:r>
              <a:rPr lang="fa-IR" sz="2400" b="1" dirty="0" smtClean="0">
                <a:cs typeface="B Nazanin" panose="00000400000000000000" pitchFamily="2" charset="-78"/>
              </a:rPr>
              <a:t>است</a:t>
            </a:r>
          </a:p>
          <a:p>
            <a:pPr algn="r">
              <a:lnSpc>
                <a:spcPct val="150000"/>
              </a:lnSpc>
            </a:pPr>
            <a:r>
              <a:rPr lang="fa-IR" sz="2400" b="1" dirty="0" smtClean="0">
                <a:cs typeface="B Nazanin" panose="00000400000000000000" pitchFamily="2" charset="-78"/>
              </a:rPr>
              <a:t>و به 100 سانتی متر یک</a:t>
            </a:r>
            <a:r>
              <a:rPr lang="fa-IR" sz="2400" b="1" dirty="0" smtClean="0">
                <a:ln w="0"/>
                <a:solidFill>
                  <a:schemeClr val="accent2"/>
                </a:solidFill>
                <a:cs typeface="B Nazanin" panose="00000400000000000000" pitchFamily="2" charset="-78"/>
              </a:rPr>
              <a:t> متر </a:t>
            </a:r>
            <a:r>
              <a:rPr lang="fa-IR" sz="2400" b="1" dirty="0" smtClean="0">
                <a:cs typeface="B Nazanin" panose="00000400000000000000" pitchFamily="2" charset="-78"/>
              </a:rPr>
              <a:t>می گویند</a:t>
            </a:r>
          </a:p>
          <a:p>
            <a:pPr algn="r">
              <a:lnSpc>
                <a:spcPct val="150000"/>
              </a:lnSpc>
            </a:pPr>
            <a:r>
              <a:rPr lang="fa-IR" sz="2400" b="1" dirty="0" smtClean="0">
                <a:cs typeface="B Nazanin" panose="00000400000000000000" pitchFamily="2" charset="-78"/>
              </a:rPr>
              <a:t>و هر 1000 متر یک </a:t>
            </a:r>
            <a:r>
              <a:rPr lang="fa-IR" sz="2400" dirty="0" smtClean="0">
                <a:ln w="0"/>
                <a:solidFill>
                  <a:schemeClr val="accent2"/>
                </a:solidFill>
                <a:effectLst>
                  <a:outerShdw blurRad="38100" dist="19050" dir="2700000" algn="tl" rotWithShape="0">
                    <a:schemeClr val="dk1">
                      <a:alpha val="40000"/>
                    </a:schemeClr>
                  </a:outerShdw>
                </a:effectLst>
                <a:cs typeface="B Nazanin" panose="00000400000000000000" pitchFamily="2" charset="-78"/>
              </a:rPr>
              <a:t>کیلومتر</a:t>
            </a:r>
            <a:r>
              <a:rPr lang="fa-IR" sz="2400" b="1" dirty="0" smtClean="0">
                <a:cs typeface="B Nazanin" panose="00000400000000000000" pitchFamily="2" charset="-78"/>
              </a:rPr>
              <a:t> است.</a:t>
            </a:r>
          </a:p>
        </p:txBody>
      </p:sp>
      <p:sp>
        <p:nvSpPr>
          <p:cNvPr id="8" name="TextBox 7"/>
          <p:cNvSpPr txBox="1"/>
          <p:nvPr/>
        </p:nvSpPr>
        <p:spPr>
          <a:xfrm>
            <a:off x="0" y="3865110"/>
            <a:ext cx="11963303" cy="1708160"/>
          </a:xfrm>
          <a:prstGeom prst="rect">
            <a:avLst/>
          </a:prstGeom>
          <a:noFill/>
        </p:spPr>
        <p:txBody>
          <a:bodyPr wrap="square" rtlCol="0">
            <a:spAutoFit/>
          </a:bodyPr>
          <a:lstStyle/>
          <a:p>
            <a:pPr algn="r">
              <a:lnSpc>
                <a:spcPct val="150000"/>
              </a:lnSpc>
            </a:pPr>
            <a:r>
              <a:rPr lang="fa-IR" sz="2400" b="1" dirty="0" smtClean="0">
                <a:cs typeface="B Nazanin" panose="00000400000000000000" pitchFamily="2" charset="-78"/>
              </a:rPr>
              <a:t>پس، ما برای اندازه گیری طول از واحدهایی استفاده می کنیم که میلی متر، سانتی متر، متر، کیلومترو... نام دارند، از هر کدام به فاصله ای که می خواهیم اندازه بگیریم بستگی دارد</a:t>
            </a:r>
            <a:r>
              <a:rPr lang="fa-IR" sz="2400" b="1" dirty="0" smtClean="0">
                <a:cs typeface="B Nazanin" panose="00000400000000000000" pitchFamily="2" charset="-78"/>
              </a:rPr>
              <a:t>.</a:t>
            </a:r>
            <a:endParaRPr lang="fa-IR" sz="2400" b="1" dirty="0">
              <a:cs typeface="B Nazanin" panose="00000400000000000000" pitchFamily="2" charset="-78"/>
            </a:endParaRPr>
          </a:p>
          <a:p>
            <a:pPr algn="r">
              <a:lnSpc>
                <a:spcPct val="150000"/>
              </a:lnSpc>
            </a:pPr>
            <a:r>
              <a:rPr lang="fa-IR" sz="2400" b="1" dirty="0" smtClean="0">
                <a:cs typeface="B Nazanin" panose="00000400000000000000" pitchFamily="2" charset="-78"/>
              </a:rPr>
              <a:t>به نظر شما قدتان با چه واحدی اندازه گرفته می شود؟</a:t>
            </a:r>
            <a:endParaRPr lang="en-US" sz="2400" b="1" dirty="0">
              <a:cs typeface="B Nazanin" panose="00000400000000000000" pitchFamily="2" charset="-78"/>
            </a:endParaRPr>
          </a:p>
        </p:txBody>
      </p:sp>
      <p:sp>
        <p:nvSpPr>
          <p:cNvPr id="9" name="TextBox 8"/>
          <p:cNvSpPr txBox="1"/>
          <p:nvPr/>
        </p:nvSpPr>
        <p:spPr>
          <a:xfrm>
            <a:off x="9200582" y="5908898"/>
            <a:ext cx="2215953" cy="461665"/>
          </a:xfrm>
          <a:prstGeom prst="rect">
            <a:avLst/>
          </a:prstGeom>
          <a:noFill/>
        </p:spPr>
        <p:txBody>
          <a:bodyPr wrap="square" rtlCol="0">
            <a:spAutoFit/>
          </a:bodyPr>
          <a:lstStyle/>
          <a:p>
            <a:r>
              <a:rPr lang="fa-IR" sz="2400" b="1" dirty="0" smtClean="0">
                <a:cs typeface="B Nazanin" panose="00000400000000000000" pitchFamily="2" charset="-78"/>
              </a:rPr>
              <a:t>میلی متر</a:t>
            </a:r>
            <a:endParaRPr lang="en-US" sz="2400" b="1" dirty="0">
              <a:cs typeface="B Nazanin" panose="00000400000000000000" pitchFamily="2" charset="-78"/>
            </a:endParaRPr>
          </a:p>
        </p:txBody>
      </p:sp>
      <p:sp>
        <p:nvSpPr>
          <p:cNvPr id="10" name="TextBox 9"/>
          <p:cNvSpPr txBox="1"/>
          <p:nvPr/>
        </p:nvSpPr>
        <p:spPr>
          <a:xfrm>
            <a:off x="6814964" y="5908898"/>
            <a:ext cx="1685640" cy="461665"/>
          </a:xfrm>
          <a:prstGeom prst="rect">
            <a:avLst/>
          </a:prstGeom>
          <a:noFill/>
        </p:spPr>
        <p:txBody>
          <a:bodyPr wrap="square" rtlCol="0">
            <a:spAutoFit/>
          </a:bodyPr>
          <a:lstStyle/>
          <a:p>
            <a:r>
              <a:rPr lang="fa-IR" sz="2400" b="1" dirty="0" smtClean="0">
                <a:cs typeface="B Nazanin" panose="00000400000000000000" pitchFamily="2" charset="-78"/>
              </a:rPr>
              <a:t>سانتی متر</a:t>
            </a:r>
            <a:endParaRPr lang="en-US" sz="2400" b="1" dirty="0">
              <a:cs typeface="B Nazanin" panose="00000400000000000000" pitchFamily="2" charset="-78"/>
            </a:endParaRPr>
          </a:p>
        </p:txBody>
      </p:sp>
      <p:sp>
        <p:nvSpPr>
          <p:cNvPr id="11" name="TextBox 10"/>
          <p:cNvSpPr txBox="1"/>
          <p:nvPr/>
        </p:nvSpPr>
        <p:spPr>
          <a:xfrm>
            <a:off x="4612676" y="5908898"/>
            <a:ext cx="2064435" cy="461665"/>
          </a:xfrm>
          <a:prstGeom prst="rect">
            <a:avLst/>
          </a:prstGeom>
          <a:noFill/>
        </p:spPr>
        <p:txBody>
          <a:bodyPr wrap="square" rtlCol="0">
            <a:spAutoFit/>
          </a:bodyPr>
          <a:lstStyle/>
          <a:p>
            <a:r>
              <a:rPr lang="fa-IR" sz="2400" b="1" dirty="0" smtClean="0">
                <a:cs typeface="B Nazanin" panose="00000400000000000000" pitchFamily="2" charset="-78"/>
              </a:rPr>
              <a:t>متر</a:t>
            </a:r>
            <a:endParaRPr lang="en-US" sz="2400" b="1" dirty="0">
              <a:cs typeface="B Nazanin" panose="00000400000000000000" pitchFamily="2" charset="-78"/>
            </a:endParaRPr>
          </a:p>
        </p:txBody>
      </p:sp>
      <p:sp>
        <p:nvSpPr>
          <p:cNvPr id="12" name="TextBox 11"/>
          <p:cNvSpPr txBox="1"/>
          <p:nvPr/>
        </p:nvSpPr>
        <p:spPr>
          <a:xfrm>
            <a:off x="2315688" y="5908899"/>
            <a:ext cx="2159135" cy="461665"/>
          </a:xfrm>
          <a:prstGeom prst="rect">
            <a:avLst/>
          </a:prstGeom>
          <a:noFill/>
        </p:spPr>
        <p:txBody>
          <a:bodyPr wrap="square" rtlCol="0">
            <a:spAutoFit/>
          </a:bodyPr>
          <a:lstStyle/>
          <a:p>
            <a:r>
              <a:rPr lang="fa-IR" sz="2400" b="1" dirty="0" smtClean="0">
                <a:cs typeface="B Nazanin" panose="00000400000000000000" pitchFamily="2" charset="-78"/>
              </a:rPr>
              <a:t>کیلومتر</a:t>
            </a:r>
            <a:endParaRPr lang="en-US" sz="2400" b="1" dirty="0">
              <a:cs typeface="B Nazanin" panose="00000400000000000000" pitchFamily="2" charset="-78"/>
            </a:endParaRPr>
          </a:p>
        </p:txBody>
      </p:sp>
      <p:sp>
        <p:nvSpPr>
          <p:cNvPr id="3" name="Left Arrow 2"/>
          <p:cNvSpPr/>
          <p:nvPr/>
        </p:nvSpPr>
        <p:spPr>
          <a:xfrm>
            <a:off x="10414491" y="2302792"/>
            <a:ext cx="663358" cy="207012"/>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5" name="Left Arrow 14"/>
          <p:cNvSpPr/>
          <p:nvPr/>
        </p:nvSpPr>
        <p:spPr>
          <a:xfrm>
            <a:off x="10414491" y="2794456"/>
            <a:ext cx="663358" cy="15012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3" name="Left Arrow 12"/>
          <p:cNvSpPr/>
          <p:nvPr/>
        </p:nvSpPr>
        <p:spPr>
          <a:xfrm>
            <a:off x="10414491" y="3379357"/>
            <a:ext cx="663358" cy="15012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95715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2525" y="3247376"/>
            <a:ext cx="10377327" cy="2215991"/>
          </a:xfrm>
          <a:prstGeom prst="rect">
            <a:avLst/>
          </a:prstGeom>
          <a:noFill/>
        </p:spPr>
        <p:txBody>
          <a:bodyPr wrap="square" rtlCol="0">
            <a:spAutoFit/>
          </a:bodyPr>
          <a:lstStyle/>
          <a:p>
            <a:pPr algn="r">
              <a:lnSpc>
                <a:spcPct val="200000"/>
              </a:lnSpc>
            </a:pPr>
            <a:r>
              <a:rPr lang="fa-IR" sz="2400" b="1" dirty="0" smtClean="0">
                <a:cs typeface="B Nazanin" panose="00000400000000000000" pitchFamily="2" charset="-78"/>
              </a:rPr>
              <a:t>طول یک کتاب با چه واحدی اندازه گرفته می شود؟ </a:t>
            </a:r>
            <a:r>
              <a:rPr lang="fa-IR" sz="2400" b="1" dirty="0" smtClean="0">
                <a:ln w="22225">
                  <a:solidFill>
                    <a:schemeClr val="accent2"/>
                  </a:solidFill>
                  <a:prstDash val="solid"/>
                </a:ln>
                <a:solidFill>
                  <a:schemeClr val="accent2">
                    <a:lumMod val="40000"/>
                    <a:lumOff val="60000"/>
                  </a:schemeClr>
                </a:solidFill>
                <a:cs typeface="B Nazanin" panose="00000400000000000000" pitchFamily="2" charset="-78"/>
              </a:rPr>
              <a:t>سانتی متر</a:t>
            </a:r>
          </a:p>
          <a:p>
            <a:pPr algn="r">
              <a:lnSpc>
                <a:spcPct val="200000"/>
              </a:lnSpc>
            </a:pPr>
            <a:endParaRPr lang="fa-IR" sz="2400" dirty="0">
              <a:cs typeface="B Nazanin" panose="00000400000000000000" pitchFamily="2" charset="-78"/>
            </a:endParaRPr>
          </a:p>
          <a:p>
            <a:pPr algn="r">
              <a:lnSpc>
                <a:spcPct val="200000"/>
              </a:lnSpc>
            </a:pPr>
            <a:r>
              <a:rPr lang="fa-IR" sz="2400" b="1" dirty="0" smtClean="0">
                <a:cs typeface="B Nazanin" panose="00000400000000000000" pitchFamily="2" charset="-78"/>
              </a:rPr>
              <a:t>برای اندازه گیری فاصله بین دو شهر مثلا تهران تا قم با چه واحدی انداه گرفته می شود؟ </a:t>
            </a:r>
            <a:r>
              <a:rPr lang="fa-IR" sz="2400" b="1" dirty="0" smtClean="0">
                <a:ln w="22225">
                  <a:solidFill>
                    <a:schemeClr val="accent2"/>
                  </a:solidFill>
                  <a:prstDash val="solid"/>
                </a:ln>
                <a:solidFill>
                  <a:schemeClr val="accent2">
                    <a:lumMod val="40000"/>
                    <a:lumOff val="60000"/>
                  </a:schemeClr>
                </a:solidFill>
                <a:cs typeface="B Nazanin" panose="00000400000000000000" pitchFamily="2" charset="-78"/>
              </a:rPr>
              <a:t>کیلو متر</a:t>
            </a:r>
            <a:endParaRPr lang="en-US" sz="2400" b="1" dirty="0">
              <a:ln w="22225">
                <a:solidFill>
                  <a:schemeClr val="accent2"/>
                </a:solidFill>
                <a:prstDash val="solid"/>
              </a:ln>
              <a:solidFill>
                <a:schemeClr val="accent2">
                  <a:lumMod val="40000"/>
                  <a:lumOff val="60000"/>
                </a:schemeClr>
              </a:solidFill>
              <a:cs typeface="B Nazanin" panose="00000400000000000000" pitchFamily="2" charset="-78"/>
            </a:endParaRPr>
          </a:p>
        </p:txBody>
      </p:sp>
      <p:sp>
        <p:nvSpPr>
          <p:cNvPr id="2" name="5-Point Star 1"/>
          <p:cNvSpPr/>
          <p:nvPr/>
        </p:nvSpPr>
        <p:spPr>
          <a:xfrm>
            <a:off x="11279852" y="3247376"/>
            <a:ext cx="272955" cy="362723"/>
          </a:xfrm>
          <a:prstGeom prst="star5">
            <a:avLst/>
          </a:prstGeom>
          <a:solidFill>
            <a:schemeClr val="accent2">
              <a:lumMod val="50000"/>
            </a:schemeClr>
          </a:solidFill>
          <a:ln>
            <a:solidFill>
              <a:schemeClr val="accent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endParaRPr lang="en-US"/>
          </a:p>
        </p:txBody>
      </p:sp>
      <p:sp>
        <p:nvSpPr>
          <p:cNvPr id="4" name="5-Point Star 3"/>
          <p:cNvSpPr/>
          <p:nvPr/>
        </p:nvSpPr>
        <p:spPr>
          <a:xfrm>
            <a:off x="11279851" y="4112278"/>
            <a:ext cx="272955" cy="362723"/>
          </a:xfrm>
          <a:prstGeom prst="star5">
            <a:avLst/>
          </a:prstGeom>
          <a:solidFill>
            <a:schemeClr val="accent2">
              <a:lumMod val="50000"/>
            </a:schemeClr>
          </a:solidFill>
          <a:ln>
            <a:solidFill>
              <a:schemeClr val="accent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endParaRPr lang="en-US"/>
          </a:p>
        </p:txBody>
      </p:sp>
    </p:spTree>
    <p:extLst>
      <p:ext uri="{BB962C8B-B14F-4D97-AF65-F5344CB8AC3E}">
        <p14:creationId xmlns:p14="http://schemas.microsoft.com/office/powerpoint/2010/main" val="738782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7883" y="2227890"/>
            <a:ext cx="10251583" cy="1323439"/>
          </a:xfrm>
          <a:prstGeom prst="rect">
            <a:avLst/>
          </a:prstGeom>
          <a:noFill/>
        </p:spPr>
        <p:txBody>
          <a:bodyPr wrap="square" rtlCol="0">
            <a:spAutoFit/>
          </a:bodyPr>
          <a:lstStyle/>
          <a:p>
            <a:pPr algn="r"/>
            <a:r>
              <a:rPr lang="fa-IR" sz="2400" b="1" dirty="0" smtClean="0">
                <a:cs typeface="B Nazanin" panose="00000400000000000000" pitchFamily="2" charset="-78"/>
              </a:rPr>
              <a:t>در سال گذشته تا بزرگترین عدد سه رقمی را خواندید. عدد </a:t>
            </a:r>
            <a:r>
              <a:rPr lang="fa-IR" sz="3200" b="1" dirty="0" smtClean="0">
                <a:solidFill>
                  <a:schemeClr val="accent2">
                    <a:lumMod val="75000"/>
                  </a:schemeClr>
                </a:solidFill>
                <a:cs typeface="B Nazanin" panose="00000400000000000000" pitchFamily="2" charset="-78"/>
              </a:rPr>
              <a:t>999</a:t>
            </a:r>
          </a:p>
          <a:p>
            <a:pPr algn="r"/>
            <a:endParaRPr lang="fa-IR" sz="2400" dirty="0" smtClean="0">
              <a:cs typeface="B Nazanin" panose="00000400000000000000" pitchFamily="2" charset="-78"/>
            </a:endParaRPr>
          </a:p>
          <a:p>
            <a:pPr algn="r"/>
            <a:r>
              <a:rPr lang="fa-IR" sz="2400" b="1" dirty="0" smtClean="0">
                <a:cs typeface="B Nazanin" panose="00000400000000000000" pitchFamily="2" charset="-78"/>
              </a:rPr>
              <a:t>اگر1+999 یک عدد چهار رقمی خواهیم داشت یعنی عدد 1000</a:t>
            </a:r>
          </a:p>
        </p:txBody>
      </p:sp>
      <p:sp>
        <p:nvSpPr>
          <p:cNvPr id="5" name="TextBox 4"/>
          <p:cNvSpPr txBox="1"/>
          <p:nvPr/>
        </p:nvSpPr>
        <p:spPr>
          <a:xfrm>
            <a:off x="9465972" y="4035862"/>
            <a:ext cx="2021983" cy="461665"/>
          </a:xfrm>
          <a:prstGeom prst="rect">
            <a:avLst/>
          </a:prstGeom>
          <a:noFill/>
        </p:spPr>
        <p:txBody>
          <a:bodyPr wrap="square" rtlCol="0">
            <a:spAutoFit/>
          </a:bodyPr>
          <a:lstStyle/>
          <a:p>
            <a:pPr algn="r"/>
            <a:r>
              <a:rPr lang="fa-IR" sz="2400" dirty="0" smtClean="0">
                <a:cs typeface="B Nazanin" panose="00000400000000000000" pitchFamily="2" charset="-78"/>
              </a:rPr>
              <a:t>به الگو نگاه کن</a:t>
            </a:r>
            <a:endParaRPr lang="en-US" sz="2400" dirty="0">
              <a:cs typeface="B Nazanin" panose="00000400000000000000" pitchFamily="2" charset="-78"/>
            </a:endParaRPr>
          </a:p>
        </p:txBody>
      </p:sp>
      <p:sp>
        <p:nvSpPr>
          <p:cNvPr id="6" name="Left Arrow 5"/>
          <p:cNvSpPr/>
          <p:nvPr/>
        </p:nvSpPr>
        <p:spPr>
          <a:xfrm>
            <a:off x="8551571" y="4015557"/>
            <a:ext cx="1223493" cy="502276"/>
          </a:xfrm>
          <a:prstGeom prst="leftArrow">
            <a:avLst/>
          </a:prstGeom>
          <a:effectLst>
            <a:glow rad="2286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386367" y="3968977"/>
            <a:ext cx="5447763" cy="523220"/>
          </a:xfrm>
          <a:prstGeom prst="rect">
            <a:avLst/>
          </a:prstGeom>
          <a:noFill/>
        </p:spPr>
        <p:txBody>
          <a:bodyPr wrap="square" rtlCol="0">
            <a:spAutoFit/>
          </a:bodyPr>
          <a:lstStyle/>
          <a:p>
            <a:r>
              <a:rPr lang="fa-IR" sz="2800" b="1" dirty="0" smtClean="0">
                <a:cs typeface="B Nazanin" panose="00000400000000000000" pitchFamily="2" charset="-78"/>
              </a:rPr>
              <a:t>100،200،300،400،500،600،700،800،900،1000</a:t>
            </a:r>
            <a:endParaRPr lang="en-US" sz="2800" b="1" dirty="0">
              <a:cs typeface="B Nazanin" panose="00000400000000000000" pitchFamily="2" charset="-78"/>
            </a:endParaRPr>
          </a:p>
        </p:txBody>
      </p:sp>
      <p:sp>
        <p:nvSpPr>
          <p:cNvPr id="8" name="Curved Up Arrow 7"/>
          <p:cNvSpPr/>
          <p:nvPr/>
        </p:nvSpPr>
        <p:spPr>
          <a:xfrm>
            <a:off x="669701" y="4387748"/>
            <a:ext cx="566671" cy="259551"/>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9" name="TextBox 8"/>
          <p:cNvSpPr txBox="1"/>
          <p:nvPr/>
        </p:nvSpPr>
        <p:spPr>
          <a:xfrm>
            <a:off x="521593" y="4662152"/>
            <a:ext cx="862885" cy="523220"/>
          </a:xfrm>
          <a:prstGeom prst="rect">
            <a:avLst/>
          </a:prstGeom>
          <a:noFill/>
        </p:spPr>
        <p:txBody>
          <a:bodyPr wrap="square" rtlCol="0">
            <a:spAutoFit/>
          </a:bodyPr>
          <a:lstStyle/>
          <a:p>
            <a:r>
              <a:rPr lang="fa-IR" sz="2800" b="1" dirty="0" smtClean="0">
                <a:solidFill>
                  <a:srgbClr val="FF0000"/>
                </a:solidFill>
                <a:cs typeface="B Nazanin" panose="00000400000000000000" pitchFamily="2" charset="-78"/>
              </a:rPr>
              <a:t>100+</a:t>
            </a:r>
            <a:endParaRPr lang="en-US" sz="2800" b="1" dirty="0">
              <a:solidFill>
                <a:srgbClr val="FF0000"/>
              </a:solidFill>
              <a:cs typeface="B Nazanin" panose="00000400000000000000" pitchFamily="2" charset="-78"/>
            </a:endParaRPr>
          </a:p>
        </p:txBody>
      </p:sp>
      <p:sp>
        <p:nvSpPr>
          <p:cNvPr id="10" name="TextBox 9"/>
          <p:cNvSpPr txBox="1"/>
          <p:nvPr/>
        </p:nvSpPr>
        <p:spPr>
          <a:xfrm>
            <a:off x="4191498" y="4904895"/>
            <a:ext cx="7540575" cy="461665"/>
          </a:xfrm>
          <a:prstGeom prst="rect">
            <a:avLst/>
          </a:prstGeom>
          <a:noFill/>
        </p:spPr>
        <p:txBody>
          <a:bodyPr wrap="square" rtlCol="0">
            <a:spAutoFit/>
          </a:bodyPr>
          <a:lstStyle/>
          <a:p>
            <a:pPr algn="r"/>
            <a:r>
              <a:rPr lang="fa-IR" sz="2400" b="1" dirty="0" smtClean="0">
                <a:cs typeface="B Nazanin" panose="00000400000000000000" pitchFamily="2" charset="-78"/>
              </a:rPr>
              <a:t>هرکدام از شکل های روبرو نشان دهنده یک بسته هزار تایی است.</a:t>
            </a:r>
            <a:endParaRPr lang="en-US" sz="2400" b="1" dirty="0">
              <a:cs typeface="B Nazanin" panose="00000400000000000000" pitchFamily="2" charset="-78"/>
            </a:endParaRPr>
          </a:p>
        </p:txBody>
      </p:sp>
      <p:sp>
        <p:nvSpPr>
          <p:cNvPr id="11" name="Rectangle 10"/>
          <p:cNvSpPr/>
          <p:nvPr/>
        </p:nvSpPr>
        <p:spPr>
          <a:xfrm>
            <a:off x="1893200" y="5512157"/>
            <a:ext cx="862886" cy="734096"/>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1000</a:t>
            </a:r>
            <a:endParaRPr lang="en-US" sz="2400" dirty="0">
              <a:cs typeface="B Nazanin" panose="00000400000000000000" pitchFamily="2" charset="-78"/>
            </a:endParaRPr>
          </a:p>
        </p:txBody>
      </p:sp>
      <p:sp>
        <p:nvSpPr>
          <p:cNvPr id="12" name="Rectangle 11"/>
          <p:cNvSpPr/>
          <p:nvPr/>
        </p:nvSpPr>
        <p:spPr>
          <a:xfrm>
            <a:off x="3110248" y="5512157"/>
            <a:ext cx="862886" cy="734096"/>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1000</a:t>
            </a:r>
            <a:endParaRPr lang="en-US" sz="2400" dirty="0">
              <a:cs typeface="B Nazanin" panose="00000400000000000000" pitchFamily="2" charset="-78"/>
            </a:endParaRPr>
          </a:p>
        </p:txBody>
      </p:sp>
      <p:sp>
        <p:nvSpPr>
          <p:cNvPr id="13" name="TextBox 12"/>
          <p:cNvSpPr txBox="1"/>
          <p:nvPr/>
        </p:nvSpPr>
        <p:spPr>
          <a:xfrm>
            <a:off x="6915951" y="5753622"/>
            <a:ext cx="4623515" cy="461665"/>
          </a:xfrm>
          <a:prstGeom prst="rect">
            <a:avLst/>
          </a:prstGeom>
          <a:noFill/>
        </p:spPr>
        <p:txBody>
          <a:bodyPr wrap="square" rtlCol="0">
            <a:spAutoFit/>
          </a:bodyPr>
          <a:lstStyle/>
          <a:p>
            <a:pPr algn="r"/>
            <a:r>
              <a:rPr lang="fa-IR" sz="2400" b="1" dirty="0" smtClean="0">
                <a:solidFill>
                  <a:schemeClr val="accent2">
                    <a:lumMod val="50000"/>
                  </a:schemeClr>
                </a:solidFill>
                <a:cs typeface="B Nazanin" panose="00000400000000000000" pitchFamily="2" charset="-78"/>
              </a:rPr>
              <a:t>دو بسته هزار تایی می شود </a:t>
            </a:r>
            <a:r>
              <a:rPr lang="fa-IR" sz="2400" b="1" u="sng" dirty="0" smtClean="0">
                <a:solidFill>
                  <a:srgbClr val="FF0000"/>
                </a:solidFill>
                <a:cs typeface="B Nazanin" panose="00000400000000000000" pitchFamily="2" charset="-78"/>
              </a:rPr>
              <a:t>2000</a:t>
            </a:r>
            <a:endParaRPr lang="en-US" sz="2400" b="1" u="sng" dirty="0">
              <a:solidFill>
                <a:srgbClr val="FF0000"/>
              </a:solidFill>
              <a:cs typeface="B Nazanin" panose="00000400000000000000" pitchFamily="2" charset="-78"/>
            </a:endParaRPr>
          </a:p>
        </p:txBody>
      </p:sp>
      <p:cxnSp>
        <p:nvCxnSpPr>
          <p:cNvPr id="3" name="Straight Connector 2"/>
          <p:cNvCxnSpPr/>
          <p:nvPr/>
        </p:nvCxnSpPr>
        <p:spPr>
          <a:xfrm>
            <a:off x="5081000" y="4403479"/>
            <a:ext cx="643948"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p:nvCxnSpPr>
        <p:spPr>
          <a:xfrm>
            <a:off x="5241217" y="4510432"/>
            <a:ext cx="323514" cy="2473"/>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4988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0071" y="2238962"/>
            <a:ext cx="143435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مثال 1 </a:t>
            </a:r>
            <a:endParaRPr lang="en-US" sz="2400" b="1" dirty="0">
              <a:solidFill>
                <a:srgbClr val="FF0000"/>
              </a:solidFill>
              <a:cs typeface="B Titr" panose="00000700000000000000" pitchFamily="2" charset="-78"/>
            </a:endParaRPr>
          </a:p>
        </p:txBody>
      </p:sp>
      <p:sp>
        <p:nvSpPr>
          <p:cNvPr id="3" name="TextBox 2"/>
          <p:cNvSpPr txBox="1"/>
          <p:nvPr/>
        </p:nvSpPr>
        <p:spPr>
          <a:xfrm>
            <a:off x="2362200" y="2885000"/>
            <a:ext cx="9722222" cy="461665"/>
          </a:xfrm>
          <a:prstGeom prst="rect">
            <a:avLst/>
          </a:prstGeom>
          <a:noFill/>
        </p:spPr>
        <p:txBody>
          <a:bodyPr wrap="square" rtlCol="0">
            <a:spAutoFit/>
          </a:bodyPr>
          <a:lstStyle/>
          <a:p>
            <a:pPr algn="r" rtl="1"/>
            <a:r>
              <a:rPr lang="fa-IR" sz="2400" b="1" dirty="0" smtClean="0">
                <a:cs typeface="B Nazanin" panose="00000400000000000000" pitchFamily="2" charset="-78"/>
              </a:rPr>
              <a:t>قد سیما 134 سانتی متر است، قد سیما ..........متر و............سانتی متر است</a:t>
            </a:r>
            <a:endParaRPr lang="en-US" sz="2400" b="1" dirty="0">
              <a:cs typeface="B Nazanin" panose="00000400000000000000" pitchFamily="2" charset="-78"/>
            </a:endParaRPr>
          </a:p>
        </p:txBody>
      </p:sp>
      <p:cxnSp>
        <p:nvCxnSpPr>
          <p:cNvPr id="5" name="Straight Connector 4"/>
          <p:cNvCxnSpPr/>
          <p:nvPr/>
        </p:nvCxnSpPr>
        <p:spPr>
          <a:xfrm>
            <a:off x="753035" y="3837092"/>
            <a:ext cx="2366681"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flipV="1">
            <a:off x="1660712" y="3519461"/>
            <a:ext cx="0" cy="1185555"/>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flipV="1">
            <a:off x="2487706" y="3559801"/>
            <a:ext cx="0" cy="1185555"/>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1" name="TextBox 10"/>
          <p:cNvSpPr txBox="1"/>
          <p:nvPr/>
        </p:nvSpPr>
        <p:spPr>
          <a:xfrm>
            <a:off x="2487705" y="3375428"/>
            <a:ext cx="632011" cy="461665"/>
          </a:xfrm>
          <a:prstGeom prst="rect">
            <a:avLst/>
          </a:prstGeom>
          <a:noFill/>
        </p:spPr>
        <p:txBody>
          <a:bodyPr wrap="square" rtlCol="0">
            <a:spAutoFit/>
          </a:bodyPr>
          <a:lstStyle/>
          <a:p>
            <a:pPr algn="r" rtl="1"/>
            <a:r>
              <a:rPr lang="fa-IR" sz="2400" dirty="0" smtClean="0">
                <a:cs typeface="B Nazanin" panose="00000400000000000000" pitchFamily="2" charset="-78"/>
              </a:rPr>
              <a:t>یکان </a:t>
            </a:r>
            <a:endParaRPr lang="en-US" sz="2400" dirty="0">
              <a:cs typeface="B Nazanin" panose="00000400000000000000" pitchFamily="2" charset="-78"/>
            </a:endParaRPr>
          </a:p>
        </p:txBody>
      </p:sp>
      <p:sp>
        <p:nvSpPr>
          <p:cNvPr id="12" name="TextBox 11"/>
          <p:cNvSpPr txBox="1"/>
          <p:nvPr/>
        </p:nvSpPr>
        <p:spPr>
          <a:xfrm>
            <a:off x="1640542" y="3380542"/>
            <a:ext cx="803460" cy="461665"/>
          </a:xfrm>
          <a:prstGeom prst="rect">
            <a:avLst/>
          </a:prstGeom>
          <a:noFill/>
        </p:spPr>
        <p:txBody>
          <a:bodyPr wrap="square" rtlCol="0">
            <a:spAutoFit/>
          </a:bodyPr>
          <a:lstStyle/>
          <a:p>
            <a:pPr algn="r" rtl="1"/>
            <a:r>
              <a:rPr lang="fa-IR" sz="2400" dirty="0" smtClean="0">
                <a:cs typeface="B Nazanin" panose="00000400000000000000" pitchFamily="2" charset="-78"/>
              </a:rPr>
              <a:t>دهگان </a:t>
            </a:r>
            <a:endParaRPr lang="en-US" sz="2400" dirty="0">
              <a:cs typeface="B Nazanin" panose="00000400000000000000" pitchFamily="2" charset="-78"/>
            </a:endParaRPr>
          </a:p>
        </p:txBody>
      </p:sp>
      <p:sp>
        <p:nvSpPr>
          <p:cNvPr id="13" name="TextBox 12"/>
          <p:cNvSpPr txBox="1"/>
          <p:nvPr/>
        </p:nvSpPr>
        <p:spPr>
          <a:xfrm>
            <a:off x="658906" y="3375427"/>
            <a:ext cx="1008532" cy="461665"/>
          </a:xfrm>
          <a:prstGeom prst="rect">
            <a:avLst/>
          </a:prstGeom>
          <a:noFill/>
        </p:spPr>
        <p:txBody>
          <a:bodyPr wrap="square" rtlCol="0">
            <a:spAutoFit/>
          </a:bodyPr>
          <a:lstStyle/>
          <a:p>
            <a:pPr algn="r" rtl="1"/>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16" name="TextBox 15"/>
          <p:cNvSpPr txBox="1"/>
          <p:nvPr/>
        </p:nvSpPr>
        <p:spPr>
          <a:xfrm>
            <a:off x="936253" y="4021466"/>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1</a:t>
            </a:r>
            <a:endParaRPr lang="en-US" sz="2400" b="1" dirty="0">
              <a:solidFill>
                <a:srgbClr val="FF0000"/>
              </a:solidFill>
              <a:cs typeface="B Titr" panose="00000700000000000000" pitchFamily="2" charset="-78"/>
            </a:endParaRPr>
          </a:p>
        </p:txBody>
      </p:sp>
      <p:sp>
        <p:nvSpPr>
          <p:cNvPr id="17" name="TextBox 16"/>
          <p:cNvSpPr txBox="1"/>
          <p:nvPr/>
        </p:nvSpPr>
        <p:spPr>
          <a:xfrm>
            <a:off x="1706095" y="4055118"/>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3</a:t>
            </a:r>
            <a:endParaRPr lang="en-US" sz="2400" b="1" dirty="0">
              <a:solidFill>
                <a:srgbClr val="FF0000"/>
              </a:solidFill>
              <a:cs typeface="B Titr" panose="00000700000000000000" pitchFamily="2" charset="-78"/>
            </a:endParaRPr>
          </a:p>
        </p:txBody>
      </p:sp>
      <p:sp>
        <p:nvSpPr>
          <p:cNvPr id="18" name="TextBox 17"/>
          <p:cNvSpPr txBox="1"/>
          <p:nvPr/>
        </p:nvSpPr>
        <p:spPr>
          <a:xfrm>
            <a:off x="2492745" y="4068565"/>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4</a:t>
            </a:r>
            <a:endParaRPr lang="en-US" sz="2400" b="1" dirty="0">
              <a:solidFill>
                <a:srgbClr val="FF0000"/>
              </a:solidFill>
              <a:cs typeface="B Titr" panose="00000700000000000000" pitchFamily="2" charset="-78"/>
            </a:endParaRPr>
          </a:p>
        </p:txBody>
      </p:sp>
      <p:graphicFrame>
        <p:nvGraphicFramePr>
          <p:cNvPr id="19" name="Object 18"/>
          <p:cNvGraphicFramePr>
            <a:graphicFrameLocks noChangeAspect="1"/>
          </p:cNvGraphicFramePr>
          <p:nvPr>
            <p:extLst/>
          </p:nvPr>
        </p:nvGraphicFramePr>
        <p:xfrm>
          <a:off x="5027333" y="4068565"/>
          <a:ext cx="1638300" cy="292100"/>
        </p:xfrm>
        <a:graphic>
          <a:graphicData uri="http://schemas.openxmlformats.org/presentationml/2006/ole">
            <mc:AlternateContent xmlns:mc="http://schemas.openxmlformats.org/markup-compatibility/2006">
              <mc:Choice xmlns:v="urn:schemas-microsoft-com:vml" Requires="v">
                <p:oleObj spid="_x0000_s1056" name="Equation" r:id="rId3" imgW="1638000" imgH="291960" progId="Equation.DSMT4">
                  <p:embed/>
                </p:oleObj>
              </mc:Choice>
              <mc:Fallback>
                <p:oleObj name="Equation" r:id="rId3" imgW="1638000" imgH="291960" progId="Equation.DSMT4">
                  <p:embed/>
                  <p:pic>
                    <p:nvPicPr>
                      <p:cNvPr id="0" name=""/>
                      <p:cNvPicPr/>
                      <p:nvPr/>
                    </p:nvPicPr>
                    <p:blipFill>
                      <a:blip r:embed="rId4"/>
                      <a:stretch>
                        <a:fillRect/>
                      </a:stretch>
                    </p:blipFill>
                    <p:spPr>
                      <a:xfrm>
                        <a:off x="5027333" y="4068565"/>
                        <a:ext cx="1638300" cy="292100"/>
                      </a:xfrm>
                      <a:prstGeom prst="rect">
                        <a:avLst/>
                      </a:prstGeom>
                    </p:spPr>
                  </p:pic>
                </p:oleObj>
              </mc:Fallback>
            </mc:AlternateContent>
          </a:graphicData>
        </a:graphic>
      </p:graphicFrame>
      <p:sp>
        <p:nvSpPr>
          <p:cNvPr id="20" name="TextBox 19"/>
          <p:cNvSpPr txBox="1"/>
          <p:nvPr/>
        </p:nvSpPr>
        <p:spPr>
          <a:xfrm>
            <a:off x="2247336" y="4924018"/>
            <a:ext cx="9722222" cy="461665"/>
          </a:xfrm>
          <a:prstGeom prst="rect">
            <a:avLst/>
          </a:prstGeom>
          <a:noFill/>
        </p:spPr>
        <p:txBody>
          <a:bodyPr wrap="square" rtlCol="0">
            <a:spAutoFit/>
          </a:bodyPr>
          <a:lstStyle/>
          <a:p>
            <a:pPr algn="r" rtl="1"/>
            <a:r>
              <a:rPr lang="fa-IR" sz="2400" b="1" dirty="0" smtClean="0">
                <a:cs typeface="B Nazanin" panose="00000400000000000000" pitchFamily="2" charset="-78"/>
              </a:rPr>
              <a:t>یک تراش 1 سانتی متر و 10 میلی متر است این تراش .................سانتی متر است</a:t>
            </a:r>
            <a:endParaRPr lang="en-US" sz="2400" b="1" dirty="0">
              <a:cs typeface="B Nazanin" panose="00000400000000000000" pitchFamily="2" charset="-78"/>
            </a:endParaRPr>
          </a:p>
        </p:txBody>
      </p:sp>
      <p:sp>
        <p:nvSpPr>
          <p:cNvPr id="21" name="TextBox 20"/>
          <p:cNvSpPr txBox="1"/>
          <p:nvPr/>
        </p:nvSpPr>
        <p:spPr>
          <a:xfrm>
            <a:off x="6335242" y="5792918"/>
            <a:ext cx="1546409" cy="461665"/>
          </a:xfrm>
          <a:prstGeom prst="rect">
            <a:avLst/>
          </a:prstGeom>
          <a:noFill/>
        </p:spPr>
        <p:txBody>
          <a:bodyPr wrap="square" rtlCol="0">
            <a:spAutoFit/>
          </a:bodyPr>
          <a:lstStyle/>
          <a:p>
            <a:pPr algn="r" rtl="1"/>
            <a:r>
              <a:rPr lang="fa-IR" sz="2400" dirty="0" smtClean="0">
                <a:cs typeface="B Nazanin" panose="00000400000000000000" pitchFamily="2" charset="-78"/>
              </a:rPr>
              <a:t>10 میلی متر</a:t>
            </a:r>
            <a:endParaRPr lang="en-US" sz="2400" dirty="0">
              <a:cs typeface="B Nazanin" panose="00000400000000000000" pitchFamily="2" charset="-78"/>
            </a:endParaRPr>
          </a:p>
        </p:txBody>
      </p:sp>
      <p:sp>
        <p:nvSpPr>
          <p:cNvPr id="22" name="TextBox 21"/>
          <p:cNvSpPr txBox="1"/>
          <p:nvPr/>
        </p:nvSpPr>
        <p:spPr>
          <a:xfrm>
            <a:off x="8834152" y="5776707"/>
            <a:ext cx="1546409" cy="461665"/>
          </a:xfrm>
          <a:prstGeom prst="rect">
            <a:avLst/>
          </a:prstGeom>
          <a:noFill/>
        </p:spPr>
        <p:txBody>
          <a:bodyPr wrap="square" rtlCol="0">
            <a:spAutoFit/>
          </a:bodyPr>
          <a:lstStyle/>
          <a:p>
            <a:pPr algn="r" rtl="1"/>
            <a:r>
              <a:rPr lang="fa-IR" sz="2400" dirty="0" smtClean="0">
                <a:cs typeface="B Nazanin" panose="00000400000000000000" pitchFamily="2" charset="-78"/>
              </a:rPr>
              <a:t>سانتی متر 1</a:t>
            </a:r>
            <a:endParaRPr lang="en-US" sz="2400" dirty="0">
              <a:cs typeface="B Nazanin" panose="00000400000000000000" pitchFamily="2" charset="-78"/>
            </a:endParaRPr>
          </a:p>
        </p:txBody>
      </p:sp>
      <p:sp>
        <p:nvSpPr>
          <p:cNvPr id="23" name="Left-Right Arrow 22"/>
          <p:cNvSpPr/>
          <p:nvPr/>
        </p:nvSpPr>
        <p:spPr>
          <a:xfrm>
            <a:off x="7920871" y="5924837"/>
            <a:ext cx="874060" cy="197825"/>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24" name="Object 23"/>
          <p:cNvGraphicFramePr>
            <a:graphicFrameLocks noChangeAspect="1"/>
          </p:cNvGraphicFramePr>
          <p:nvPr>
            <p:extLst/>
          </p:nvPr>
        </p:nvGraphicFramePr>
        <p:xfrm>
          <a:off x="2803710" y="5958972"/>
          <a:ext cx="1079500" cy="279400"/>
        </p:xfrm>
        <a:graphic>
          <a:graphicData uri="http://schemas.openxmlformats.org/presentationml/2006/ole">
            <mc:AlternateContent xmlns:mc="http://schemas.openxmlformats.org/markup-compatibility/2006">
              <mc:Choice xmlns:v="urn:schemas-microsoft-com:vml" Requires="v">
                <p:oleObj spid="_x0000_s1057" name="Equation" r:id="rId5" imgW="1079280" imgH="279360" progId="Equation.DSMT4">
                  <p:embed/>
                </p:oleObj>
              </mc:Choice>
              <mc:Fallback>
                <p:oleObj name="Equation" r:id="rId5" imgW="1079280" imgH="279360" progId="Equation.DSMT4">
                  <p:embed/>
                  <p:pic>
                    <p:nvPicPr>
                      <p:cNvPr id="0" name=""/>
                      <p:cNvPicPr/>
                      <p:nvPr/>
                    </p:nvPicPr>
                    <p:blipFill>
                      <a:blip r:embed="rId6"/>
                      <a:stretch>
                        <a:fillRect/>
                      </a:stretch>
                    </p:blipFill>
                    <p:spPr>
                      <a:xfrm>
                        <a:off x="2803710" y="5958972"/>
                        <a:ext cx="1079500" cy="279400"/>
                      </a:xfrm>
                      <a:prstGeom prst="rect">
                        <a:avLst/>
                      </a:prstGeom>
                    </p:spPr>
                  </p:pic>
                </p:oleObj>
              </mc:Fallback>
            </mc:AlternateContent>
          </a:graphicData>
        </a:graphic>
      </p:graphicFrame>
      <p:sp>
        <p:nvSpPr>
          <p:cNvPr id="25" name="Rectangle 24"/>
          <p:cNvSpPr/>
          <p:nvPr/>
        </p:nvSpPr>
        <p:spPr>
          <a:xfrm>
            <a:off x="7395880" y="2775647"/>
            <a:ext cx="290464" cy="461665"/>
          </a:xfrm>
          <a:prstGeom prst="rect">
            <a:avLst/>
          </a:prstGeom>
        </p:spPr>
        <p:txBody>
          <a:bodyPr wrap="none">
            <a:spAutoFit/>
          </a:bodyPr>
          <a:lstStyle/>
          <a:p>
            <a:r>
              <a:rPr lang="fa-IR" sz="2400" b="1" dirty="0">
                <a:solidFill>
                  <a:srgbClr val="FF0000"/>
                </a:solidFill>
                <a:cs typeface="B Nazanin" panose="00000400000000000000" pitchFamily="2" charset="-78"/>
              </a:rPr>
              <a:t>1</a:t>
            </a:r>
            <a:endParaRPr lang="en-US" sz="2400" b="1" dirty="0">
              <a:solidFill>
                <a:srgbClr val="FF0000"/>
              </a:solidFill>
            </a:endParaRPr>
          </a:p>
        </p:txBody>
      </p:sp>
      <p:sp>
        <p:nvSpPr>
          <p:cNvPr id="26" name="Rectangle 25"/>
          <p:cNvSpPr/>
          <p:nvPr/>
        </p:nvSpPr>
        <p:spPr>
          <a:xfrm>
            <a:off x="6249186" y="2775647"/>
            <a:ext cx="513282" cy="461665"/>
          </a:xfrm>
          <a:prstGeom prst="rect">
            <a:avLst/>
          </a:prstGeom>
        </p:spPr>
        <p:txBody>
          <a:bodyPr wrap="none">
            <a:spAutoFit/>
          </a:bodyPr>
          <a:lstStyle/>
          <a:p>
            <a:r>
              <a:rPr lang="fa-IR" sz="2400" b="1" dirty="0" smtClean="0">
                <a:solidFill>
                  <a:srgbClr val="FF0000"/>
                </a:solidFill>
                <a:cs typeface="B Nazanin" panose="00000400000000000000" pitchFamily="2" charset="-78"/>
              </a:rPr>
              <a:t>34</a:t>
            </a:r>
            <a:endParaRPr lang="en-US" sz="2400" b="1" dirty="0">
              <a:solidFill>
                <a:srgbClr val="FF0000"/>
              </a:solidFill>
            </a:endParaRPr>
          </a:p>
        </p:txBody>
      </p:sp>
    </p:spTree>
    <p:extLst>
      <p:ext uri="{BB962C8B-B14F-4D97-AF65-F5344CB8AC3E}">
        <p14:creationId xmlns:p14="http://schemas.microsoft.com/office/powerpoint/2010/main" val="1244135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4858" y="2441246"/>
            <a:ext cx="4782671" cy="461665"/>
          </a:xfrm>
          <a:prstGeom prst="rect">
            <a:avLst/>
          </a:prstGeom>
          <a:noFill/>
        </p:spPr>
        <p:txBody>
          <a:bodyPr wrap="square" rtlCol="0">
            <a:spAutoFit/>
          </a:bodyPr>
          <a:lstStyle/>
          <a:p>
            <a:pPr algn="r" rtl="1"/>
            <a:r>
              <a:rPr lang="fa-IR" sz="2400" b="1" dirty="0" smtClean="0">
                <a:cs typeface="B Nazanin" panose="00000400000000000000" pitchFamily="2" charset="-78"/>
              </a:rPr>
              <a:t>900 متر ، ........متر از کیلومتر کمتر است.</a:t>
            </a:r>
            <a:endParaRPr lang="en-US" sz="2400" b="1" dirty="0">
              <a:cs typeface="B Nazanin" panose="00000400000000000000" pitchFamily="2" charset="-78"/>
            </a:endParaRPr>
          </a:p>
        </p:txBody>
      </p:sp>
      <p:sp>
        <p:nvSpPr>
          <p:cNvPr id="3" name="TextBox 2"/>
          <p:cNvSpPr txBox="1"/>
          <p:nvPr/>
        </p:nvSpPr>
        <p:spPr>
          <a:xfrm>
            <a:off x="5969851" y="3106285"/>
            <a:ext cx="2111187" cy="461665"/>
          </a:xfrm>
          <a:prstGeom prst="rect">
            <a:avLst/>
          </a:prstGeom>
          <a:noFill/>
        </p:spPr>
        <p:txBody>
          <a:bodyPr wrap="square" rtlCol="0">
            <a:spAutoFit/>
          </a:bodyPr>
          <a:lstStyle/>
          <a:p>
            <a:pPr algn="r" rtl="1"/>
            <a:r>
              <a:rPr lang="fa-IR" sz="2400" dirty="0" smtClean="0">
                <a:cs typeface="B Nazanin" panose="00000400000000000000" pitchFamily="2" charset="-78"/>
              </a:rPr>
              <a:t>100 سانتی متر</a:t>
            </a:r>
            <a:endParaRPr lang="en-US" sz="2400" dirty="0">
              <a:cs typeface="B Nazanin" panose="00000400000000000000" pitchFamily="2" charset="-78"/>
            </a:endParaRPr>
          </a:p>
        </p:txBody>
      </p:sp>
      <p:sp>
        <p:nvSpPr>
          <p:cNvPr id="4" name="Right Arrow 3"/>
          <p:cNvSpPr/>
          <p:nvPr/>
        </p:nvSpPr>
        <p:spPr>
          <a:xfrm>
            <a:off x="5136134" y="3296776"/>
            <a:ext cx="1116106" cy="174811"/>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2809793" y="3035166"/>
            <a:ext cx="2111187" cy="523220"/>
          </a:xfrm>
          <a:prstGeom prst="rect">
            <a:avLst/>
          </a:prstGeom>
          <a:noFill/>
        </p:spPr>
        <p:txBody>
          <a:bodyPr wrap="square" rtlCol="0">
            <a:spAutoFit/>
          </a:bodyPr>
          <a:lstStyle/>
          <a:p>
            <a:pPr algn="r"/>
            <a:r>
              <a:rPr lang="fa-IR" sz="2800" b="1" dirty="0" smtClean="0">
                <a:cs typeface="B Nazanin" panose="00000400000000000000" pitchFamily="2" charset="-78"/>
              </a:rPr>
              <a:t>1000  ،  900 </a:t>
            </a:r>
            <a:endParaRPr lang="en-US" sz="2800" b="1" dirty="0">
              <a:cs typeface="B Nazanin" panose="00000400000000000000" pitchFamily="2" charset="-78"/>
            </a:endParaRPr>
          </a:p>
        </p:txBody>
      </p:sp>
      <p:sp>
        <p:nvSpPr>
          <p:cNvPr id="7" name="Rectangle 6"/>
          <p:cNvSpPr/>
          <p:nvPr/>
        </p:nvSpPr>
        <p:spPr>
          <a:xfrm>
            <a:off x="4409301" y="3819996"/>
            <a:ext cx="511679" cy="461665"/>
          </a:xfrm>
          <a:prstGeom prst="rect">
            <a:avLst/>
          </a:prstGeom>
        </p:spPr>
        <p:txBody>
          <a:bodyPr wrap="none">
            <a:spAutoFit/>
          </a:bodyPr>
          <a:lstStyle/>
          <a:p>
            <a:r>
              <a:rPr lang="fa-IR" sz="2400" b="1" dirty="0">
                <a:cs typeface="B Nazanin" panose="00000400000000000000" pitchFamily="2" charset="-78"/>
              </a:rPr>
              <a:t>100</a:t>
            </a:r>
            <a:endParaRPr lang="en-US" sz="2400" b="1" dirty="0"/>
          </a:p>
        </p:txBody>
      </p:sp>
      <p:sp>
        <p:nvSpPr>
          <p:cNvPr id="8" name="TextBox 7"/>
          <p:cNvSpPr txBox="1"/>
          <p:nvPr/>
        </p:nvSpPr>
        <p:spPr>
          <a:xfrm>
            <a:off x="8081038" y="3096721"/>
            <a:ext cx="2111187" cy="461665"/>
          </a:xfrm>
          <a:prstGeom prst="rect">
            <a:avLst/>
          </a:prstGeom>
          <a:noFill/>
        </p:spPr>
        <p:txBody>
          <a:bodyPr wrap="square" rtlCol="0">
            <a:spAutoFit/>
          </a:bodyPr>
          <a:lstStyle/>
          <a:p>
            <a:pPr algn="r" rtl="1"/>
            <a:r>
              <a:rPr lang="fa-IR" sz="2400" dirty="0" smtClean="0">
                <a:cs typeface="B Nazanin" panose="00000400000000000000" pitchFamily="2" charset="-78"/>
              </a:rPr>
              <a:t>1 متر</a:t>
            </a:r>
            <a:endParaRPr lang="en-US" sz="2400" dirty="0">
              <a:cs typeface="B Nazanin" panose="00000400000000000000" pitchFamily="2" charset="-78"/>
            </a:endParaRPr>
          </a:p>
        </p:txBody>
      </p:sp>
      <p:sp>
        <p:nvSpPr>
          <p:cNvPr id="10" name="Right Arrow 9"/>
          <p:cNvSpPr/>
          <p:nvPr/>
        </p:nvSpPr>
        <p:spPr>
          <a:xfrm>
            <a:off x="8081038" y="3283923"/>
            <a:ext cx="1116106" cy="174811"/>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1613648" y="4367110"/>
            <a:ext cx="10316134" cy="461665"/>
          </a:xfrm>
          <a:prstGeom prst="rect">
            <a:avLst/>
          </a:prstGeom>
          <a:noFill/>
        </p:spPr>
        <p:txBody>
          <a:bodyPr wrap="square" rtlCol="0">
            <a:spAutoFit/>
          </a:bodyPr>
          <a:lstStyle/>
          <a:p>
            <a:pPr algn="r" rtl="1"/>
            <a:r>
              <a:rPr lang="fa-IR" sz="2400" b="1" dirty="0" smtClean="0">
                <a:cs typeface="B Nazanin" panose="00000400000000000000" pitchFamily="2" charset="-78"/>
              </a:rPr>
              <a:t>- فاصله بین دو شهر 2145 متر است ، فاصله بین این دو شهر ............کیلومتر و ............متر است</a:t>
            </a:r>
            <a:endParaRPr lang="en-US" sz="2400" b="1" dirty="0">
              <a:cs typeface="B Nazanin" panose="00000400000000000000" pitchFamily="2" charset="-78"/>
            </a:endParaRPr>
          </a:p>
        </p:txBody>
      </p:sp>
      <p:sp>
        <p:nvSpPr>
          <p:cNvPr id="12" name="Rectangle 11"/>
          <p:cNvSpPr/>
          <p:nvPr/>
        </p:nvSpPr>
        <p:spPr>
          <a:xfrm>
            <a:off x="4961963" y="4280311"/>
            <a:ext cx="333746" cy="461665"/>
          </a:xfrm>
          <a:prstGeom prst="rect">
            <a:avLst/>
          </a:prstGeom>
        </p:spPr>
        <p:txBody>
          <a:bodyPr wrap="none">
            <a:spAutoFit/>
          </a:bodyPr>
          <a:lstStyle/>
          <a:p>
            <a:r>
              <a:rPr lang="fa-IR" sz="2400" b="1" dirty="0">
                <a:solidFill>
                  <a:srgbClr val="FF0000"/>
                </a:solidFill>
                <a:cs typeface="B Nazanin" panose="00000400000000000000" pitchFamily="2" charset="-78"/>
              </a:rPr>
              <a:t>2</a:t>
            </a:r>
            <a:endParaRPr lang="en-US" sz="2400" b="1" dirty="0">
              <a:solidFill>
                <a:srgbClr val="FF0000"/>
              </a:solidFill>
            </a:endParaRPr>
          </a:p>
        </p:txBody>
      </p:sp>
      <p:sp>
        <p:nvSpPr>
          <p:cNvPr id="13" name="Rectangle 12"/>
          <p:cNvSpPr/>
          <p:nvPr/>
        </p:nvSpPr>
        <p:spPr>
          <a:xfrm>
            <a:off x="3193507" y="4262364"/>
            <a:ext cx="611065" cy="461665"/>
          </a:xfrm>
          <a:prstGeom prst="rect">
            <a:avLst/>
          </a:prstGeom>
        </p:spPr>
        <p:txBody>
          <a:bodyPr wrap="none">
            <a:spAutoFit/>
          </a:bodyPr>
          <a:lstStyle/>
          <a:p>
            <a:r>
              <a:rPr lang="fa-IR" sz="2400" b="1" dirty="0" smtClean="0">
                <a:solidFill>
                  <a:srgbClr val="FF0000"/>
                </a:solidFill>
                <a:cs typeface="B Nazanin" panose="00000400000000000000" pitchFamily="2" charset="-78"/>
              </a:rPr>
              <a:t>145</a:t>
            </a:r>
            <a:endParaRPr lang="en-US" sz="2400" b="1" dirty="0">
              <a:solidFill>
                <a:srgbClr val="FF0000"/>
              </a:solidFill>
            </a:endParaRPr>
          </a:p>
        </p:txBody>
      </p:sp>
      <p:sp>
        <p:nvSpPr>
          <p:cNvPr id="14" name="Rectangle 13"/>
          <p:cNvSpPr/>
          <p:nvPr/>
        </p:nvSpPr>
        <p:spPr>
          <a:xfrm>
            <a:off x="10587316" y="2308991"/>
            <a:ext cx="290464" cy="461665"/>
          </a:xfrm>
          <a:prstGeom prst="rect">
            <a:avLst/>
          </a:prstGeom>
        </p:spPr>
        <p:txBody>
          <a:bodyPr wrap="none">
            <a:spAutoFit/>
          </a:bodyPr>
          <a:lstStyle/>
          <a:p>
            <a:r>
              <a:rPr lang="fa-IR" sz="2400" b="1" dirty="0" smtClean="0">
                <a:solidFill>
                  <a:srgbClr val="FF0000"/>
                </a:solidFill>
                <a:cs typeface="B Nazanin" panose="00000400000000000000" pitchFamily="2" charset="-78"/>
              </a:rPr>
              <a:t>1</a:t>
            </a:r>
            <a:endParaRPr lang="en-US" sz="2400" b="1" dirty="0">
              <a:solidFill>
                <a:srgbClr val="FF0000"/>
              </a:solidFill>
            </a:endParaRPr>
          </a:p>
        </p:txBody>
      </p:sp>
      <p:cxnSp>
        <p:nvCxnSpPr>
          <p:cNvPr id="15" name="Straight Connector 14"/>
          <p:cNvCxnSpPr/>
          <p:nvPr/>
        </p:nvCxnSpPr>
        <p:spPr>
          <a:xfrm flipV="1">
            <a:off x="1350789" y="5218435"/>
            <a:ext cx="6726" cy="132959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a:xfrm flipH="1" flipV="1">
            <a:off x="2177782" y="5218435"/>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3065284" y="5218436"/>
            <a:ext cx="632011" cy="461665"/>
          </a:xfrm>
          <a:prstGeom prst="rect">
            <a:avLst/>
          </a:prstGeom>
          <a:noFill/>
        </p:spPr>
        <p:txBody>
          <a:bodyPr wrap="square" rtlCol="0">
            <a:spAutoFit/>
          </a:bodyPr>
          <a:lstStyle/>
          <a:p>
            <a:pPr algn="r" rtl="1"/>
            <a:r>
              <a:rPr lang="fa-IR" sz="2400" dirty="0" smtClean="0">
                <a:cs typeface="B Nazanin" panose="00000400000000000000" pitchFamily="2" charset="-78"/>
              </a:rPr>
              <a:t>یکان </a:t>
            </a:r>
            <a:endParaRPr lang="en-US" sz="2400" dirty="0">
              <a:cs typeface="B Nazanin" panose="00000400000000000000" pitchFamily="2" charset="-78"/>
            </a:endParaRPr>
          </a:p>
        </p:txBody>
      </p:sp>
      <p:sp>
        <p:nvSpPr>
          <p:cNvPr id="18" name="TextBox 17"/>
          <p:cNvSpPr txBox="1"/>
          <p:nvPr/>
        </p:nvSpPr>
        <p:spPr>
          <a:xfrm>
            <a:off x="2154547" y="5218434"/>
            <a:ext cx="803460" cy="461665"/>
          </a:xfrm>
          <a:prstGeom prst="rect">
            <a:avLst/>
          </a:prstGeom>
          <a:noFill/>
        </p:spPr>
        <p:txBody>
          <a:bodyPr wrap="square" rtlCol="0">
            <a:spAutoFit/>
          </a:bodyPr>
          <a:lstStyle/>
          <a:p>
            <a:pPr algn="r" rtl="1"/>
            <a:r>
              <a:rPr lang="fa-IR" sz="2400" dirty="0" smtClean="0">
                <a:cs typeface="B Nazanin" panose="00000400000000000000" pitchFamily="2" charset="-78"/>
              </a:rPr>
              <a:t>دهگان </a:t>
            </a:r>
            <a:endParaRPr lang="en-US" sz="2400" dirty="0">
              <a:cs typeface="B Nazanin" panose="00000400000000000000" pitchFamily="2" charset="-78"/>
            </a:endParaRPr>
          </a:p>
        </p:txBody>
      </p:sp>
      <p:sp>
        <p:nvSpPr>
          <p:cNvPr id="19" name="TextBox 18"/>
          <p:cNvSpPr txBox="1"/>
          <p:nvPr/>
        </p:nvSpPr>
        <p:spPr>
          <a:xfrm>
            <a:off x="1167571" y="5200688"/>
            <a:ext cx="1008532" cy="461665"/>
          </a:xfrm>
          <a:prstGeom prst="rect">
            <a:avLst/>
          </a:prstGeom>
          <a:noFill/>
        </p:spPr>
        <p:txBody>
          <a:bodyPr wrap="square" rtlCol="0">
            <a:spAutoFit/>
          </a:bodyPr>
          <a:lstStyle/>
          <a:p>
            <a:pPr algn="r" rtl="1"/>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20" name="TextBox 19"/>
          <p:cNvSpPr txBox="1"/>
          <p:nvPr/>
        </p:nvSpPr>
        <p:spPr>
          <a:xfrm>
            <a:off x="626330" y="5864474"/>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2</a:t>
            </a:r>
            <a:endParaRPr lang="en-US" sz="2400" b="1" dirty="0">
              <a:solidFill>
                <a:srgbClr val="FF0000"/>
              </a:solidFill>
              <a:cs typeface="B Titr" panose="00000700000000000000" pitchFamily="2" charset="-78"/>
            </a:endParaRPr>
          </a:p>
        </p:txBody>
      </p:sp>
      <p:sp>
        <p:nvSpPr>
          <p:cNvPr id="21" name="TextBox 20"/>
          <p:cNvSpPr txBox="1"/>
          <p:nvPr/>
        </p:nvSpPr>
        <p:spPr>
          <a:xfrm>
            <a:off x="1396172" y="5898126"/>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1</a:t>
            </a:r>
            <a:endParaRPr lang="en-US" sz="2400" b="1" dirty="0">
              <a:solidFill>
                <a:srgbClr val="FF0000"/>
              </a:solidFill>
              <a:cs typeface="B Titr" panose="00000700000000000000" pitchFamily="2" charset="-78"/>
            </a:endParaRPr>
          </a:p>
        </p:txBody>
      </p:sp>
      <p:sp>
        <p:nvSpPr>
          <p:cNvPr id="22" name="TextBox 21"/>
          <p:cNvSpPr txBox="1"/>
          <p:nvPr/>
        </p:nvSpPr>
        <p:spPr>
          <a:xfrm>
            <a:off x="2182822" y="5911573"/>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4</a:t>
            </a:r>
            <a:endParaRPr lang="en-US" sz="2400" b="1" dirty="0">
              <a:solidFill>
                <a:srgbClr val="FF0000"/>
              </a:solidFill>
              <a:cs typeface="B Titr" panose="00000700000000000000" pitchFamily="2" charset="-78"/>
            </a:endParaRPr>
          </a:p>
        </p:txBody>
      </p:sp>
      <p:cxnSp>
        <p:nvCxnSpPr>
          <p:cNvPr id="25" name="Straight Connector 24"/>
          <p:cNvCxnSpPr/>
          <p:nvPr/>
        </p:nvCxnSpPr>
        <p:spPr>
          <a:xfrm flipH="1" flipV="1">
            <a:off x="3004604" y="5226608"/>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6" name="Straight Connector 25"/>
          <p:cNvCxnSpPr/>
          <p:nvPr/>
        </p:nvCxnSpPr>
        <p:spPr>
          <a:xfrm flipH="1">
            <a:off x="348983" y="5680100"/>
            <a:ext cx="3455589" cy="4419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0" name="TextBox 29"/>
          <p:cNvSpPr txBox="1"/>
          <p:nvPr/>
        </p:nvSpPr>
        <p:spPr>
          <a:xfrm>
            <a:off x="295660" y="5209561"/>
            <a:ext cx="1008532" cy="461665"/>
          </a:xfrm>
          <a:prstGeom prst="rect">
            <a:avLst/>
          </a:prstGeom>
          <a:noFill/>
        </p:spPr>
        <p:txBody>
          <a:bodyPr wrap="square" rtlCol="0">
            <a:spAutoFit/>
          </a:bodyPr>
          <a:lstStyle/>
          <a:p>
            <a:pPr algn="r" rtl="1"/>
            <a:r>
              <a:rPr lang="fa-IR" sz="2400" dirty="0" smtClean="0">
                <a:cs typeface="B Nazanin" panose="00000400000000000000" pitchFamily="2" charset="-78"/>
              </a:rPr>
              <a:t>هزارگان</a:t>
            </a:r>
            <a:endParaRPr lang="en-US" sz="2400" dirty="0">
              <a:cs typeface="B Nazanin" panose="00000400000000000000" pitchFamily="2" charset="-78"/>
            </a:endParaRPr>
          </a:p>
        </p:txBody>
      </p:sp>
      <p:sp>
        <p:nvSpPr>
          <p:cNvPr id="31" name="TextBox 30"/>
          <p:cNvSpPr txBox="1"/>
          <p:nvPr/>
        </p:nvSpPr>
        <p:spPr>
          <a:xfrm>
            <a:off x="3051202" y="5916708"/>
            <a:ext cx="541241" cy="461665"/>
          </a:xfrm>
          <a:prstGeom prst="rect">
            <a:avLst/>
          </a:prstGeom>
          <a:noFill/>
        </p:spPr>
        <p:txBody>
          <a:bodyPr wrap="square" rtlCol="0">
            <a:spAutoFit/>
          </a:bodyPr>
          <a:lstStyle/>
          <a:p>
            <a:pPr algn="r" rtl="1"/>
            <a:r>
              <a:rPr lang="fa-IR" sz="2400" b="1" dirty="0" smtClean="0">
                <a:solidFill>
                  <a:srgbClr val="FF0000"/>
                </a:solidFill>
                <a:cs typeface="B Titr" panose="00000700000000000000" pitchFamily="2" charset="-78"/>
              </a:rPr>
              <a:t>5</a:t>
            </a:r>
            <a:endParaRPr lang="en-US" sz="2400" b="1" dirty="0">
              <a:solidFill>
                <a:srgbClr val="FF0000"/>
              </a:solidFill>
              <a:cs typeface="B Titr" panose="00000700000000000000" pitchFamily="2" charset="-78"/>
            </a:endParaRPr>
          </a:p>
        </p:txBody>
      </p:sp>
      <p:sp>
        <p:nvSpPr>
          <p:cNvPr id="32" name="Right Arrow 31"/>
          <p:cNvSpPr/>
          <p:nvPr/>
        </p:nvSpPr>
        <p:spPr>
          <a:xfrm>
            <a:off x="4570783" y="5967594"/>
            <a:ext cx="724926" cy="325380"/>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aphicFrame>
        <p:nvGraphicFramePr>
          <p:cNvPr id="33" name="Object 32"/>
          <p:cNvGraphicFramePr>
            <a:graphicFrameLocks noChangeAspect="1"/>
          </p:cNvGraphicFramePr>
          <p:nvPr>
            <p:extLst/>
          </p:nvPr>
        </p:nvGraphicFramePr>
        <p:xfrm>
          <a:off x="5760780" y="5883230"/>
          <a:ext cx="2641600" cy="292100"/>
        </p:xfrm>
        <a:graphic>
          <a:graphicData uri="http://schemas.openxmlformats.org/presentationml/2006/ole">
            <mc:AlternateContent xmlns:mc="http://schemas.openxmlformats.org/markup-compatibility/2006">
              <mc:Choice xmlns:v="urn:schemas-microsoft-com:vml" Requires="v">
                <p:oleObj spid="_x0000_s2066" name="Equation" r:id="rId3" imgW="2641320" imgH="291960" progId="Equation.DSMT4">
                  <p:embed/>
                </p:oleObj>
              </mc:Choice>
              <mc:Fallback>
                <p:oleObj name="Equation" r:id="rId3" imgW="2641320" imgH="291960" progId="Equation.DSMT4">
                  <p:embed/>
                  <p:pic>
                    <p:nvPicPr>
                      <p:cNvPr id="0" name=""/>
                      <p:cNvPicPr/>
                      <p:nvPr/>
                    </p:nvPicPr>
                    <p:blipFill>
                      <a:blip r:embed="rId4"/>
                      <a:stretch>
                        <a:fillRect/>
                      </a:stretch>
                    </p:blipFill>
                    <p:spPr>
                      <a:xfrm>
                        <a:off x="5760780" y="5883230"/>
                        <a:ext cx="2641600" cy="292100"/>
                      </a:xfrm>
                      <a:prstGeom prst="rect">
                        <a:avLst/>
                      </a:prstGeom>
                    </p:spPr>
                  </p:pic>
                </p:oleObj>
              </mc:Fallback>
            </mc:AlternateContent>
          </a:graphicData>
        </a:graphic>
      </p:graphicFrame>
      <p:sp>
        <p:nvSpPr>
          <p:cNvPr id="35" name="Arc 34"/>
          <p:cNvSpPr/>
          <p:nvPr/>
        </p:nvSpPr>
        <p:spPr>
          <a:xfrm rot="2571405" flipV="1">
            <a:off x="5630280" y="5532785"/>
            <a:ext cx="986976" cy="847165"/>
          </a:xfrm>
          <a:prstGeom prst="arc">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6" name="Arc 35"/>
          <p:cNvSpPr/>
          <p:nvPr/>
        </p:nvSpPr>
        <p:spPr>
          <a:xfrm rot="2571405" flipV="1">
            <a:off x="6555517" y="4615892"/>
            <a:ext cx="1886289" cy="1847156"/>
          </a:xfrm>
          <a:prstGeom prst="arc">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01519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00" y="2280171"/>
            <a:ext cx="1757082" cy="523220"/>
          </a:xfrm>
          <a:prstGeom prst="rect">
            <a:avLst/>
          </a:prstGeom>
          <a:noFill/>
        </p:spPr>
        <p:txBody>
          <a:bodyPr wrap="square" rtlCol="0">
            <a:spAutoFit/>
          </a:bodyPr>
          <a:lstStyle/>
          <a:p>
            <a:pPr algn="r" rtl="1"/>
            <a:r>
              <a:rPr lang="fa-IR" sz="2800" b="1" dirty="0" smtClean="0">
                <a:solidFill>
                  <a:srgbClr val="FF0000"/>
                </a:solidFill>
                <a:cs typeface="B Nazanin" panose="00000400000000000000" pitchFamily="2" charset="-78"/>
              </a:rPr>
              <a:t>مثال 2</a:t>
            </a:r>
            <a:endParaRPr lang="en-US" sz="2800" b="1" dirty="0">
              <a:solidFill>
                <a:srgbClr val="FF0000"/>
              </a:solidFill>
              <a:cs typeface="B Nazanin" panose="00000400000000000000" pitchFamily="2" charset="-78"/>
            </a:endParaRPr>
          </a:p>
        </p:txBody>
      </p:sp>
      <p:sp>
        <p:nvSpPr>
          <p:cNvPr id="3" name="TextBox 2"/>
          <p:cNvSpPr txBox="1"/>
          <p:nvPr/>
        </p:nvSpPr>
        <p:spPr>
          <a:xfrm>
            <a:off x="874059" y="3006022"/>
            <a:ext cx="11170023" cy="461665"/>
          </a:xfrm>
          <a:prstGeom prst="rect">
            <a:avLst/>
          </a:prstGeom>
          <a:noFill/>
        </p:spPr>
        <p:txBody>
          <a:bodyPr wrap="square" rtlCol="0">
            <a:spAutoFit/>
          </a:bodyPr>
          <a:lstStyle/>
          <a:p>
            <a:pPr algn="r" rtl="1"/>
            <a:r>
              <a:rPr lang="fa-IR" sz="2400" b="1" dirty="0" smtClean="0">
                <a:cs typeface="B Nazanin" panose="00000400000000000000" pitchFamily="2" charset="-78"/>
              </a:rPr>
              <a:t>- اگر فاصله بین هر نقطه با نقطه ی بعدی 1000متر باشد ،فاصله الف تا ی چند کیلومتر است</a:t>
            </a:r>
            <a:endParaRPr lang="en-US" sz="2400" b="1" dirty="0">
              <a:cs typeface="B Nazanin" panose="00000400000000000000" pitchFamily="2" charset="-78"/>
            </a:endParaRPr>
          </a:p>
        </p:txBody>
      </p:sp>
      <p:cxnSp>
        <p:nvCxnSpPr>
          <p:cNvPr id="5" name="Straight Connector 4"/>
          <p:cNvCxnSpPr>
            <a:endCxn id="7" idx="2"/>
          </p:cNvCxnSpPr>
          <p:nvPr/>
        </p:nvCxnSpPr>
        <p:spPr>
          <a:xfrm flipH="1">
            <a:off x="1499347" y="4342792"/>
            <a:ext cx="5493124" cy="608"/>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Oval 5"/>
          <p:cNvSpPr/>
          <p:nvPr/>
        </p:nvSpPr>
        <p:spPr>
          <a:xfrm>
            <a:off x="5183839" y="4249271"/>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99347" y="4276165"/>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2391335" y="4276165"/>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3341593" y="4262718"/>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4294093" y="4262718"/>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6073585" y="4262718"/>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TextBox 12"/>
          <p:cNvSpPr txBox="1"/>
          <p:nvPr/>
        </p:nvSpPr>
        <p:spPr>
          <a:xfrm>
            <a:off x="1216959" y="4429381"/>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ب</a:t>
            </a:r>
            <a:endParaRPr lang="en-US" sz="2800" b="1" dirty="0">
              <a:solidFill>
                <a:schemeClr val="accent6"/>
              </a:solidFill>
              <a:cs typeface="B Nazanin" panose="00000400000000000000" pitchFamily="2" charset="-78"/>
            </a:endParaRPr>
          </a:p>
        </p:txBody>
      </p:sp>
      <p:sp>
        <p:nvSpPr>
          <p:cNvPr id="14" name="TextBox 13"/>
          <p:cNvSpPr txBox="1"/>
          <p:nvPr/>
        </p:nvSpPr>
        <p:spPr>
          <a:xfrm>
            <a:off x="1762687" y="4543472"/>
            <a:ext cx="959224"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الف</a:t>
            </a:r>
            <a:endParaRPr lang="en-US" sz="2800" b="1" dirty="0">
              <a:solidFill>
                <a:schemeClr val="accent6"/>
              </a:solidFill>
              <a:cs typeface="B Nazanin" panose="00000400000000000000" pitchFamily="2" charset="-78"/>
            </a:endParaRPr>
          </a:p>
        </p:txBody>
      </p:sp>
      <p:sp>
        <p:nvSpPr>
          <p:cNvPr id="15" name="TextBox 14"/>
          <p:cNvSpPr txBox="1"/>
          <p:nvPr/>
        </p:nvSpPr>
        <p:spPr>
          <a:xfrm>
            <a:off x="3019987" y="4464423"/>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ج </a:t>
            </a:r>
            <a:endParaRPr lang="en-US" sz="2800" b="1" dirty="0">
              <a:solidFill>
                <a:schemeClr val="accent6"/>
              </a:solidFill>
              <a:cs typeface="B Nazanin" panose="00000400000000000000" pitchFamily="2" charset="-78"/>
            </a:endParaRPr>
          </a:p>
        </p:txBody>
      </p:sp>
      <p:sp>
        <p:nvSpPr>
          <p:cNvPr id="16" name="TextBox 15"/>
          <p:cNvSpPr txBox="1"/>
          <p:nvPr/>
        </p:nvSpPr>
        <p:spPr>
          <a:xfrm>
            <a:off x="3918699" y="4543472"/>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د</a:t>
            </a:r>
            <a:endParaRPr lang="en-US" sz="2800" b="1" dirty="0">
              <a:solidFill>
                <a:schemeClr val="accent6"/>
              </a:solidFill>
              <a:cs typeface="B Nazanin" panose="00000400000000000000" pitchFamily="2" charset="-78"/>
            </a:endParaRPr>
          </a:p>
        </p:txBody>
      </p:sp>
      <p:sp>
        <p:nvSpPr>
          <p:cNvPr id="17" name="TextBox 16"/>
          <p:cNvSpPr txBox="1"/>
          <p:nvPr/>
        </p:nvSpPr>
        <p:spPr>
          <a:xfrm>
            <a:off x="4780429" y="4479524"/>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س</a:t>
            </a:r>
            <a:endParaRPr lang="en-US" sz="2800" b="1" dirty="0">
              <a:solidFill>
                <a:schemeClr val="accent6"/>
              </a:solidFill>
              <a:cs typeface="B Nazanin" panose="00000400000000000000" pitchFamily="2" charset="-78"/>
            </a:endParaRPr>
          </a:p>
        </p:txBody>
      </p:sp>
      <p:sp>
        <p:nvSpPr>
          <p:cNvPr id="18" name="TextBox 17"/>
          <p:cNvSpPr txBox="1"/>
          <p:nvPr/>
        </p:nvSpPr>
        <p:spPr>
          <a:xfrm>
            <a:off x="5809130" y="4481178"/>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ی</a:t>
            </a:r>
            <a:endParaRPr lang="en-US" sz="2800" b="1" dirty="0">
              <a:solidFill>
                <a:schemeClr val="accent6"/>
              </a:solidFill>
              <a:cs typeface="B Nazanin" panose="00000400000000000000" pitchFamily="2" charset="-78"/>
            </a:endParaRPr>
          </a:p>
        </p:txBody>
      </p:sp>
      <p:sp>
        <p:nvSpPr>
          <p:cNvPr id="20" name="Oval 19"/>
          <p:cNvSpPr/>
          <p:nvPr/>
        </p:nvSpPr>
        <p:spPr>
          <a:xfrm>
            <a:off x="6992471" y="4294910"/>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TextBox 20"/>
          <p:cNvSpPr txBox="1"/>
          <p:nvPr/>
        </p:nvSpPr>
        <p:spPr>
          <a:xfrm>
            <a:off x="6685430" y="4467479"/>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و</a:t>
            </a:r>
            <a:endParaRPr lang="en-US" sz="2800" b="1" dirty="0">
              <a:solidFill>
                <a:schemeClr val="accent6"/>
              </a:solidFill>
              <a:cs typeface="B Nazanin" panose="00000400000000000000" pitchFamily="2" charset="-78"/>
            </a:endParaRPr>
          </a:p>
        </p:txBody>
      </p:sp>
      <p:cxnSp>
        <p:nvCxnSpPr>
          <p:cNvPr id="22" name="Straight Connector 21"/>
          <p:cNvCxnSpPr/>
          <p:nvPr/>
        </p:nvCxnSpPr>
        <p:spPr>
          <a:xfrm flipH="1">
            <a:off x="1499347" y="6065098"/>
            <a:ext cx="5493124" cy="608"/>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3" name="Oval 22"/>
          <p:cNvSpPr/>
          <p:nvPr/>
        </p:nvSpPr>
        <p:spPr>
          <a:xfrm>
            <a:off x="5183839" y="5971577"/>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Oval 23"/>
          <p:cNvSpPr/>
          <p:nvPr/>
        </p:nvSpPr>
        <p:spPr>
          <a:xfrm>
            <a:off x="1499347" y="5998471"/>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Oval 24"/>
          <p:cNvSpPr/>
          <p:nvPr/>
        </p:nvSpPr>
        <p:spPr>
          <a:xfrm>
            <a:off x="2391335" y="5998471"/>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Oval 25"/>
          <p:cNvSpPr/>
          <p:nvPr/>
        </p:nvSpPr>
        <p:spPr>
          <a:xfrm>
            <a:off x="3341593" y="5985024"/>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7" name="Oval 26"/>
          <p:cNvSpPr/>
          <p:nvPr/>
        </p:nvSpPr>
        <p:spPr>
          <a:xfrm>
            <a:off x="4294093" y="5985024"/>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8" name="Oval 27"/>
          <p:cNvSpPr/>
          <p:nvPr/>
        </p:nvSpPr>
        <p:spPr>
          <a:xfrm>
            <a:off x="6073585" y="5985024"/>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xtBox 28"/>
          <p:cNvSpPr txBox="1"/>
          <p:nvPr/>
        </p:nvSpPr>
        <p:spPr>
          <a:xfrm>
            <a:off x="1216959" y="6151687"/>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ب</a:t>
            </a:r>
            <a:endParaRPr lang="en-US" sz="2800" b="1" dirty="0">
              <a:solidFill>
                <a:schemeClr val="accent6"/>
              </a:solidFill>
              <a:cs typeface="B Nazanin" panose="00000400000000000000" pitchFamily="2" charset="-78"/>
            </a:endParaRPr>
          </a:p>
        </p:txBody>
      </p:sp>
      <p:sp>
        <p:nvSpPr>
          <p:cNvPr id="30" name="TextBox 29"/>
          <p:cNvSpPr txBox="1"/>
          <p:nvPr/>
        </p:nvSpPr>
        <p:spPr>
          <a:xfrm>
            <a:off x="1721223" y="6265778"/>
            <a:ext cx="959224"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الف</a:t>
            </a:r>
            <a:endParaRPr lang="en-US" sz="2800" b="1" dirty="0">
              <a:solidFill>
                <a:schemeClr val="accent6"/>
              </a:solidFill>
              <a:cs typeface="B Nazanin" panose="00000400000000000000" pitchFamily="2" charset="-78"/>
            </a:endParaRPr>
          </a:p>
        </p:txBody>
      </p:sp>
      <p:sp>
        <p:nvSpPr>
          <p:cNvPr id="31" name="TextBox 30"/>
          <p:cNvSpPr txBox="1"/>
          <p:nvPr/>
        </p:nvSpPr>
        <p:spPr>
          <a:xfrm>
            <a:off x="2978523" y="6186729"/>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ج </a:t>
            </a:r>
            <a:endParaRPr lang="en-US" sz="2800" b="1" dirty="0">
              <a:solidFill>
                <a:schemeClr val="accent6"/>
              </a:solidFill>
              <a:cs typeface="B Nazanin" panose="00000400000000000000" pitchFamily="2" charset="-78"/>
            </a:endParaRPr>
          </a:p>
        </p:txBody>
      </p:sp>
      <p:sp>
        <p:nvSpPr>
          <p:cNvPr id="32" name="TextBox 31"/>
          <p:cNvSpPr txBox="1"/>
          <p:nvPr/>
        </p:nvSpPr>
        <p:spPr>
          <a:xfrm>
            <a:off x="3877235" y="6265778"/>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د</a:t>
            </a:r>
            <a:endParaRPr lang="en-US" sz="2800" b="1" dirty="0">
              <a:solidFill>
                <a:schemeClr val="accent6"/>
              </a:solidFill>
              <a:cs typeface="B Nazanin" panose="00000400000000000000" pitchFamily="2" charset="-78"/>
            </a:endParaRPr>
          </a:p>
        </p:txBody>
      </p:sp>
      <p:sp>
        <p:nvSpPr>
          <p:cNvPr id="33" name="TextBox 32"/>
          <p:cNvSpPr txBox="1"/>
          <p:nvPr/>
        </p:nvSpPr>
        <p:spPr>
          <a:xfrm>
            <a:off x="4780429" y="6201830"/>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س</a:t>
            </a:r>
            <a:endParaRPr lang="en-US" sz="2800" b="1" dirty="0">
              <a:solidFill>
                <a:schemeClr val="accent6"/>
              </a:solidFill>
              <a:cs typeface="B Nazanin" panose="00000400000000000000" pitchFamily="2" charset="-78"/>
            </a:endParaRPr>
          </a:p>
        </p:txBody>
      </p:sp>
      <p:sp>
        <p:nvSpPr>
          <p:cNvPr id="34" name="TextBox 33"/>
          <p:cNvSpPr txBox="1"/>
          <p:nvPr/>
        </p:nvSpPr>
        <p:spPr>
          <a:xfrm>
            <a:off x="5809130" y="6203484"/>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ی</a:t>
            </a:r>
            <a:endParaRPr lang="en-US" sz="2800" b="1" dirty="0">
              <a:solidFill>
                <a:schemeClr val="accent6"/>
              </a:solidFill>
              <a:cs typeface="B Nazanin" panose="00000400000000000000" pitchFamily="2" charset="-78"/>
            </a:endParaRPr>
          </a:p>
        </p:txBody>
      </p:sp>
      <p:sp>
        <p:nvSpPr>
          <p:cNvPr id="35" name="Oval 34"/>
          <p:cNvSpPr/>
          <p:nvPr/>
        </p:nvSpPr>
        <p:spPr>
          <a:xfrm>
            <a:off x="6992471" y="6017216"/>
            <a:ext cx="121023" cy="1344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6" name="TextBox 35"/>
          <p:cNvSpPr txBox="1"/>
          <p:nvPr/>
        </p:nvSpPr>
        <p:spPr>
          <a:xfrm>
            <a:off x="6685430" y="6189785"/>
            <a:ext cx="564776" cy="523220"/>
          </a:xfrm>
          <a:prstGeom prst="rect">
            <a:avLst/>
          </a:prstGeom>
          <a:noFill/>
        </p:spPr>
        <p:txBody>
          <a:bodyPr wrap="square" rtlCol="0">
            <a:spAutoFit/>
          </a:bodyPr>
          <a:lstStyle/>
          <a:p>
            <a:pPr algn="r" rtl="1"/>
            <a:r>
              <a:rPr lang="fa-IR" sz="2800" b="1" dirty="0" smtClean="0">
                <a:solidFill>
                  <a:schemeClr val="accent6"/>
                </a:solidFill>
                <a:cs typeface="B Nazanin" panose="00000400000000000000" pitchFamily="2" charset="-78"/>
              </a:rPr>
              <a:t>و</a:t>
            </a:r>
            <a:endParaRPr lang="en-US" sz="2800" b="1" dirty="0">
              <a:solidFill>
                <a:schemeClr val="accent6"/>
              </a:solidFill>
              <a:cs typeface="B Nazanin" panose="00000400000000000000" pitchFamily="2" charset="-78"/>
            </a:endParaRPr>
          </a:p>
        </p:txBody>
      </p:sp>
      <p:sp>
        <p:nvSpPr>
          <p:cNvPr id="37" name="Arc 36"/>
          <p:cNvSpPr/>
          <p:nvPr/>
        </p:nvSpPr>
        <p:spPr>
          <a:xfrm rot="18681787">
            <a:off x="2389926" y="5775937"/>
            <a:ext cx="1255635" cy="138186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Arc 37"/>
          <p:cNvSpPr/>
          <p:nvPr/>
        </p:nvSpPr>
        <p:spPr>
          <a:xfrm rot="18681787">
            <a:off x="3322257" y="5775936"/>
            <a:ext cx="1255635" cy="138186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Arc 38"/>
          <p:cNvSpPr/>
          <p:nvPr/>
        </p:nvSpPr>
        <p:spPr>
          <a:xfrm rot="18681787">
            <a:off x="4245618" y="5739964"/>
            <a:ext cx="1255635" cy="138186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Arc 39"/>
          <p:cNvSpPr/>
          <p:nvPr/>
        </p:nvSpPr>
        <p:spPr>
          <a:xfrm rot="18681787">
            <a:off x="5137607" y="5757407"/>
            <a:ext cx="1255635" cy="138186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1" name="TextBox 40"/>
          <p:cNvSpPr txBox="1"/>
          <p:nvPr/>
        </p:nvSpPr>
        <p:spPr>
          <a:xfrm>
            <a:off x="9250458" y="4085673"/>
            <a:ext cx="1306605" cy="461665"/>
          </a:xfrm>
          <a:prstGeom prst="rect">
            <a:avLst/>
          </a:prstGeom>
          <a:noFill/>
        </p:spPr>
        <p:txBody>
          <a:bodyPr wrap="square" rtlCol="0">
            <a:spAutoFit/>
          </a:bodyPr>
          <a:lstStyle/>
          <a:p>
            <a:pPr algn="r" rtl="1"/>
            <a:r>
              <a:rPr lang="fa-IR" sz="2400" dirty="0" smtClean="0">
                <a:cs typeface="B Nazanin" panose="00000400000000000000" pitchFamily="2" charset="-78"/>
              </a:rPr>
              <a:t>4000 متر</a:t>
            </a:r>
            <a:endParaRPr lang="en-US" sz="2400" dirty="0">
              <a:cs typeface="B Nazanin" panose="00000400000000000000" pitchFamily="2" charset="-78"/>
            </a:endParaRPr>
          </a:p>
        </p:txBody>
      </p:sp>
      <p:sp>
        <p:nvSpPr>
          <p:cNvPr id="42" name="TextBox 41"/>
          <p:cNvSpPr txBox="1"/>
          <p:nvPr/>
        </p:nvSpPr>
        <p:spPr>
          <a:xfrm>
            <a:off x="8192623" y="4952601"/>
            <a:ext cx="2199714" cy="461665"/>
          </a:xfrm>
          <a:prstGeom prst="rect">
            <a:avLst/>
          </a:prstGeom>
          <a:noFill/>
        </p:spPr>
        <p:txBody>
          <a:bodyPr wrap="square" rtlCol="0">
            <a:spAutoFit/>
          </a:bodyPr>
          <a:lstStyle/>
          <a:p>
            <a:pPr algn="r" rtl="1"/>
            <a:r>
              <a:rPr lang="fa-IR" sz="2400" dirty="0" smtClean="0">
                <a:cs typeface="B Nazanin" panose="00000400000000000000" pitchFamily="2" charset="-78"/>
              </a:rPr>
              <a:t>= 1000  متر</a:t>
            </a:r>
            <a:endParaRPr lang="en-US" sz="2400" dirty="0">
              <a:cs typeface="B Nazanin" panose="00000400000000000000" pitchFamily="2" charset="-78"/>
            </a:endParaRPr>
          </a:p>
        </p:txBody>
      </p:sp>
      <p:sp>
        <p:nvSpPr>
          <p:cNvPr id="43" name="TextBox 42"/>
          <p:cNvSpPr txBox="1"/>
          <p:nvPr/>
        </p:nvSpPr>
        <p:spPr>
          <a:xfrm>
            <a:off x="10364324" y="4919011"/>
            <a:ext cx="1306605" cy="461665"/>
          </a:xfrm>
          <a:prstGeom prst="rect">
            <a:avLst/>
          </a:prstGeom>
          <a:noFill/>
        </p:spPr>
        <p:txBody>
          <a:bodyPr wrap="square" rtlCol="0">
            <a:spAutoFit/>
          </a:bodyPr>
          <a:lstStyle/>
          <a:p>
            <a:pPr algn="r"/>
            <a:r>
              <a:rPr lang="fa-IR" sz="2400" dirty="0" smtClean="0">
                <a:cs typeface="B Nazanin" panose="00000400000000000000" pitchFamily="2" charset="-78"/>
              </a:rPr>
              <a:t>کیلومتر  1</a:t>
            </a:r>
            <a:endParaRPr lang="en-US" sz="2400" dirty="0">
              <a:cs typeface="B Nazanin" panose="00000400000000000000" pitchFamily="2" charset="-78"/>
            </a:endParaRPr>
          </a:p>
        </p:txBody>
      </p:sp>
      <p:sp>
        <p:nvSpPr>
          <p:cNvPr id="44" name="TextBox 43"/>
          <p:cNvSpPr txBox="1"/>
          <p:nvPr/>
        </p:nvSpPr>
        <p:spPr>
          <a:xfrm>
            <a:off x="10434918" y="5622786"/>
            <a:ext cx="1306605" cy="461665"/>
          </a:xfrm>
          <a:prstGeom prst="rect">
            <a:avLst/>
          </a:prstGeom>
          <a:noFill/>
        </p:spPr>
        <p:txBody>
          <a:bodyPr wrap="square" rtlCol="0">
            <a:spAutoFit/>
          </a:bodyPr>
          <a:lstStyle/>
          <a:p>
            <a:pPr algn="r"/>
            <a:r>
              <a:rPr lang="fa-IR" sz="2400" dirty="0" smtClean="0">
                <a:cs typeface="B Nazanin" panose="00000400000000000000" pitchFamily="2" charset="-78"/>
              </a:rPr>
              <a:t>کیلومتر  4</a:t>
            </a:r>
            <a:endParaRPr lang="en-US" sz="2400" dirty="0">
              <a:cs typeface="B Nazanin" panose="00000400000000000000" pitchFamily="2" charset="-78"/>
            </a:endParaRPr>
          </a:p>
        </p:txBody>
      </p:sp>
      <p:sp>
        <p:nvSpPr>
          <p:cNvPr id="45" name="TextBox 44"/>
          <p:cNvSpPr txBox="1"/>
          <p:nvPr/>
        </p:nvSpPr>
        <p:spPr>
          <a:xfrm>
            <a:off x="8255376" y="5632243"/>
            <a:ext cx="2199714" cy="461665"/>
          </a:xfrm>
          <a:prstGeom prst="rect">
            <a:avLst/>
          </a:prstGeom>
          <a:noFill/>
        </p:spPr>
        <p:txBody>
          <a:bodyPr wrap="square" rtlCol="0">
            <a:spAutoFit/>
          </a:bodyPr>
          <a:lstStyle/>
          <a:p>
            <a:pPr algn="r" rtl="1"/>
            <a:r>
              <a:rPr lang="fa-IR" sz="2400" dirty="0" smtClean="0">
                <a:cs typeface="B Nazanin" panose="00000400000000000000" pitchFamily="2" charset="-78"/>
              </a:rPr>
              <a:t>= 4000</a:t>
            </a:r>
            <a:endParaRPr lang="en-US" sz="2400" dirty="0">
              <a:cs typeface="B Nazanin" panose="00000400000000000000" pitchFamily="2" charset="-78"/>
            </a:endParaRPr>
          </a:p>
        </p:txBody>
      </p:sp>
    </p:spTree>
    <p:extLst>
      <p:ext uri="{BB962C8B-B14F-4D97-AF65-F5344CB8AC3E}">
        <p14:creationId xmlns:p14="http://schemas.microsoft.com/office/powerpoint/2010/main" val="2680409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91553" y="2554760"/>
            <a:ext cx="1000030" cy="461665"/>
          </a:xfrm>
          <a:prstGeom prst="rect">
            <a:avLst/>
          </a:prstGeom>
          <a:noFill/>
        </p:spPr>
        <p:txBody>
          <a:bodyPr wrap="square" rtlCol="0">
            <a:spAutoFit/>
          </a:bodyPr>
          <a:lstStyle/>
          <a:p>
            <a:pPr algn="r" rtl="1"/>
            <a:r>
              <a:rPr lang="fa-IR" sz="2400" b="1" dirty="0" smtClean="0">
                <a:cs typeface="B Nazanin" panose="00000400000000000000" pitchFamily="2" charset="-78"/>
              </a:rPr>
              <a:t>مثال 3</a:t>
            </a:r>
            <a:endParaRPr lang="en-US" sz="2400" b="1" dirty="0">
              <a:cs typeface="B Nazanin" panose="00000400000000000000" pitchFamily="2" charset="-78"/>
            </a:endParaRPr>
          </a:p>
        </p:txBody>
      </p:sp>
      <p:sp>
        <p:nvSpPr>
          <p:cNvPr id="3" name="TextBox 2"/>
          <p:cNvSpPr txBox="1"/>
          <p:nvPr/>
        </p:nvSpPr>
        <p:spPr>
          <a:xfrm>
            <a:off x="249383" y="3182173"/>
            <a:ext cx="11721468" cy="2308324"/>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دوچرخه سواری 7 کیلومتر و 345 متر را طی کرده است ، دوچرخه سوار دوم 7453 متر را طی کرده است.دوچرخه سوار سوم 6 کیلومتر و 2 متر را طی کرده است.دوچرخه سوار چهارم 6200 متر و 1 کیلومتر را طی کرده است</a:t>
            </a:r>
          </a:p>
          <a:p>
            <a:pPr algn="justLow" rtl="1">
              <a:lnSpc>
                <a:spcPct val="150000"/>
              </a:lnSpc>
            </a:pPr>
            <a:r>
              <a:rPr lang="fa-IR" sz="2400" b="1" dirty="0" smtClean="0">
                <a:cs typeface="B Nazanin" panose="00000400000000000000" pitchFamily="2" charset="-78"/>
              </a:rPr>
              <a:t>به ترتیب مقایسه کن که کدام یک مسافت بیشتری را طی کرده است؟</a:t>
            </a:r>
            <a:endParaRPr lang="en-US" sz="2400" b="1" dirty="0">
              <a:cs typeface="B Nazanin" panose="00000400000000000000" pitchFamily="2" charset="-78"/>
            </a:endParaRPr>
          </a:p>
        </p:txBody>
      </p:sp>
    </p:spTree>
    <p:extLst>
      <p:ext uri="{BB962C8B-B14F-4D97-AF65-F5344CB8AC3E}">
        <p14:creationId xmlns:p14="http://schemas.microsoft.com/office/powerpoint/2010/main" val="327023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12135" y="2232145"/>
            <a:ext cx="2339962" cy="3046988"/>
          </a:xfrm>
          <a:prstGeom prst="rect">
            <a:avLst/>
          </a:prstGeom>
          <a:noFill/>
        </p:spPr>
        <p:txBody>
          <a:bodyPr wrap="square" rtlCol="0">
            <a:spAutoFit/>
          </a:bodyPr>
          <a:lstStyle/>
          <a:p>
            <a:pPr algn="justLow" rtl="1">
              <a:lnSpc>
                <a:spcPct val="200000"/>
              </a:lnSpc>
            </a:pPr>
            <a:r>
              <a:rPr lang="fa-IR" sz="2400" b="1" dirty="0" smtClean="0">
                <a:cs typeface="B Nazanin" panose="00000400000000000000" pitchFamily="2" charset="-78"/>
              </a:rPr>
              <a:t>دوچرخه شماره 1</a:t>
            </a:r>
            <a:endParaRPr lang="fa-IR" sz="2400" b="1" dirty="0">
              <a:cs typeface="B Nazanin" panose="00000400000000000000" pitchFamily="2" charset="-78"/>
            </a:endParaRPr>
          </a:p>
          <a:p>
            <a:pPr algn="justLow" rtl="1">
              <a:lnSpc>
                <a:spcPct val="200000"/>
              </a:lnSpc>
            </a:pPr>
            <a:r>
              <a:rPr lang="fa-IR" sz="2400" b="1" dirty="0" smtClean="0">
                <a:cs typeface="B Nazanin" panose="00000400000000000000" pitchFamily="2" charset="-78"/>
              </a:rPr>
              <a:t>دوچرخه شماره 2 </a:t>
            </a:r>
            <a:endParaRPr lang="fa-IR" sz="2400" b="1" dirty="0">
              <a:cs typeface="B Nazanin" panose="00000400000000000000" pitchFamily="2" charset="-78"/>
            </a:endParaRPr>
          </a:p>
          <a:p>
            <a:pPr algn="justLow" rtl="1">
              <a:lnSpc>
                <a:spcPct val="200000"/>
              </a:lnSpc>
            </a:pPr>
            <a:r>
              <a:rPr lang="fa-IR" sz="2400" b="1" dirty="0" smtClean="0">
                <a:cs typeface="B Nazanin" panose="00000400000000000000" pitchFamily="2" charset="-78"/>
              </a:rPr>
              <a:t>دوچرخه شماره 3</a:t>
            </a:r>
            <a:endParaRPr lang="fa-IR" sz="2400" b="1" dirty="0">
              <a:cs typeface="B Nazanin" panose="00000400000000000000" pitchFamily="2" charset="-78"/>
            </a:endParaRPr>
          </a:p>
          <a:p>
            <a:pPr algn="justLow" rtl="1">
              <a:lnSpc>
                <a:spcPct val="200000"/>
              </a:lnSpc>
            </a:pPr>
            <a:r>
              <a:rPr lang="fa-IR" sz="2400" b="1" dirty="0" smtClean="0">
                <a:cs typeface="B Nazanin" panose="00000400000000000000" pitchFamily="2" charset="-78"/>
              </a:rPr>
              <a:t>دوچرخه شماره 4</a:t>
            </a:r>
            <a:endParaRPr lang="en-US" sz="2400" b="1" dirty="0">
              <a:cs typeface="B Nazanin" panose="00000400000000000000" pitchFamily="2" charset="-78"/>
            </a:endParaRPr>
          </a:p>
        </p:txBody>
      </p:sp>
      <p:sp>
        <p:nvSpPr>
          <p:cNvPr id="3" name="TextBox 2"/>
          <p:cNvSpPr txBox="1"/>
          <p:nvPr/>
        </p:nvSpPr>
        <p:spPr>
          <a:xfrm>
            <a:off x="6449263" y="2472844"/>
            <a:ext cx="2426640" cy="461665"/>
          </a:xfrm>
          <a:prstGeom prst="rect">
            <a:avLst/>
          </a:prstGeom>
          <a:noFill/>
        </p:spPr>
        <p:txBody>
          <a:bodyPr wrap="square" rtlCol="0">
            <a:spAutoFit/>
          </a:bodyPr>
          <a:lstStyle/>
          <a:p>
            <a:pPr algn="r" rtl="1"/>
            <a:r>
              <a:rPr lang="fa-IR" sz="2400" b="1" dirty="0" smtClean="0">
                <a:cs typeface="B Nazanin" panose="00000400000000000000" pitchFamily="2" charset="-78"/>
              </a:rPr>
              <a:t>7 کیلومتر 345 متر</a:t>
            </a:r>
            <a:endParaRPr lang="en-US" sz="2400" b="1" dirty="0">
              <a:cs typeface="B Nazanin" panose="00000400000000000000" pitchFamily="2" charset="-78"/>
            </a:endParaRPr>
          </a:p>
        </p:txBody>
      </p:sp>
      <p:sp>
        <p:nvSpPr>
          <p:cNvPr id="4" name="TextBox 3"/>
          <p:cNvSpPr txBox="1"/>
          <p:nvPr/>
        </p:nvSpPr>
        <p:spPr>
          <a:xfrm>
            <a:off x="3499868" y="2414246"/>
            <a:ext cx="2426640" cy="461665"/>
          </a:xfrm>
          <a:prstGeom prst="rect">
            <a:avLst/>
          </a:prstGeom>
          <a:noFill/>
        </p:spPr>
        <p:txBody>
          <a:bodyPr wrap="square" rtlCol="0">
            <a:spAutoFit/>
          </a:bodyPr>
          <a:lstStyle/>
          <a:p>
            <a:pPr algn="r" rtl="1"/>
            <a:r>
              <a:rPr lang="fa-IR" sz="2400" b="1" dirty="0" smtClean="0">
                <a:cs typeface="B Nazanin" panose="00000400000000000000" pitchFamily="2" charset="-78"/>
              </a:rPr>
              <a:t>7345 متر </a:t>
            </a:r>
            <a:endParaRPr lang="en-US" sz="2400" b="1" dirty="0">
              <a:cs typeface="B Nazanin" panose="00000400000000000000"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011219430"/>
              </p:ext>
            </p:extLst>
          </p:nvPr>
        </p:nvGraphicFramePr>
        <p:xfrm>
          <a:off x="1131579" y="2490281"/>
          <a:ext cx="2218757" cy="309594"/>
        </p:xfrm>
        <a:graphic>
          <a:graphicData uri="http://schemas.openxmlformats.org/presentationml/2006/ole">
            <mc:AlternateContent xmlns:mc="http://schemas.openxmlformats.org/markup-compatibility/2006">
              <mc:Choice xmlns:v="urn:schemas-microsoft-com:vml" Requires="v">
                <p:oleObj spid="_x0000_s3139" name="Equation" r:id="rId3" imgW="1091880" imgH="152280" progId="Equation.DSMT4">
                  <p:embed/>
                </p:oleObj>
              </mc:Choice>
              <mc:Fallback>
                <p:oleObj name="Equation" r:id="rId3" imgW="1091880" imgH="152280" progId="Equation.DSMT4">
                  <p:embed/>
                  <p:pic>
                    <p:nvPicPr>
                      <p:cNvPr id="0" name=""/>
                      <p:cNvPicPr/>
                      <p:nvPr/>
                    </p:nvPicPr>
                    <p:blipFill>
                      <a:blip r:embed="rId4"/>
                      <a:stretch>
                        <a:fillRect/>
                      </a:stretch>
                    </p:blipFill>
                    <p:spPr>
                      <a:xfrm>
                        <a:off x="1131579" y="2490281"/>
                        <a:ext cx="2218757" cy="309594"/>
                      </a:xfrm>
                      <a:prstGeom prst="rect">
                        <a:avLst/>
                      </a:prstGeom>
                    </p:spPr>
                  </p:pic>
                </p:oleObj>
              </mc:Fallback>
            </mc:AlternateContent>
          </a:graphicData>
        </a:graphic>
      </p:graphicFrame>
      <p:sp>
        <p:nvSpPr>
          <p:cNvPr id="6" name="Right Arrow 5"/>
          <p:cNvSpPr/>
          <p:nvPr/>
        </p:nvSpPr>
        <p:spPr>
          <a:xfrm rot="10800000">
            <a:off x="5926508" y="2605306"/>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ight Arrow 6"/>
          <p:cNvSpPr/>
          <p:nvPr/>
        </p:nvSpPr>
        <p:spPr>
          <a:xfrm rot="10800000">
            <a:off x="3798932" y="2591544"/>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7764285" y="3206058"/>
            <a:ext cx="953156" cy="461665"/>
          </a:xfrm>
          <a:prstGeom prst="rect">
            <a:avLst/>
          </a:prstGeom>
          <a:noFill/>
        </p:spPr>
        <p:txBody>
          <a:bodyPr wrap="square" rtlCol="0">
            <a:spAutoFit/>
          </a:bodyPr>
          <a:lstStyle/>
          <a:p>
            <a:pPr algn="r" rtl="1"/>
            <a:r>
              <a:rPr lang="fa-IR" sz="2400" b="1" dirty="0" smtClean="0">
                <a:cs typeface="B Nazanin" panose="00000400000000000000" pitchFamily="2" charset="-78"/>
              </a:rPr>
              <a:t>7345</a:t>
            </a:r>
            <a:endParaRPr lang="en-US" sz="2400" b="1" dirty="0">
              <a:cs typeface="B Nazanin" panose="00000400000000000000" pitchFamily="2" charset="-78"/>
            </a:endParaRPr>
          </a:p>
        </p:txBody>
      </p:sp>
      <p:sp>
        <p:nvSpPr>
          <p:cNvPr id="9" name="Right Arrow 8"/>
          <p:cNvSpPr/>
          <p:nvPr/>
        </p:nvSpPr>
        <p:spPr>
          <a:xfrm rot="10800000">
            <a:off x="9013844" y="3332175"/>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ight Arrow 9"/>
          <p:cNvSpPr/>
          <p:nvPr/>
        </p:nvSpPr>
        <p:spPr>
          <a:xfrm rot="10800000">
            <a:off x="8968410" y="2614759"/>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6449263" y="3924754"/>
            <a:ext cx="2426640" cy="461665"/>
          </a:xfrm>
          <a:prstGeom prst="rect">
            <a:avLst/>
          </a:prstGeom>
          <a:noFill/>
        </p:spPr>
        <p:txBody>
          <a:bodyPr wrap="square" rtlCol="0">
            <a:spAutoFit/>
          </a:bodyPr>
          <a:lstStyle/>
          <a:p>
            <a:pPr algn="r" rtl="1"/>
            <a:r>
              <a:rPr lang="fa-IR" sz="2400" b="1" dirty="0" smtClean="0">
                <a:cs typeface="B Nazanin" panose="00000400000000000000" pitchFamily="2" charset="-78"/>
              </a:rPr>
              <a:t>6 کیلومتر 2 متر</a:t>
            </a:r>
            <a:endParaRPr lang="en-US" sz="2400" b="1" dirty="0">
              <a:cs typeface="B Nazanin" panose="00000400000000000000" pitchFamily="2" charset="-78"/>
            </a:endParaRPr>
          </a:p>
        </p:txBody>
      </p:sp>
      <p:sp>
        <p:nvSpPr>
          <p:cNvPr id="12" name="TextBox 11"/>
          <p:cNvSpPr txBox="1"/>
          <p:nvPr/>
        </p:nvSpPr>
        <p:spPr>
          <a:xfrm>
            <a:off x="4439963" y="3912577"/>
            <a:ext cx="1845720" cy="461665"/>
          </a:xfrm>
          <a:prstGeom prst="rect">
            <a:avLst/>
          </a:prstGeom>
          <a:noFill/>
        </p:spPr>
        <p:txBody>
          <a:bodyPr wrap="square" rtlCol="0">
            <a:spAutoFit/>
          </a:bodyPr>
          <a:lstStyle/>
          <a:p>
            <a:pPr algn="r" rtl="1"/>
            <a:r>
              <a:rPr lang="fa-IR" sz="2400" b="1" dirty="0" smtClean="0">
                <a:cs typeface="B Nazanin" panose="00000400000000000000" pitchFamily="2" charset="-78"/>
              </a:rPr>
              <a:t>6002 متر</a:t>
            </a:r>
            <a:endParaRPr lang="en-US" sz="2400" b="1" dirty="0">
              <a:cs typeface="B Nazanin" panose="00000400000000000000" pitchFamily="2" charset="-78"/>
            </a:endParaRPr>
          </a:p>
        </p:txBody>
      </p:sp>
      <p:sp>
        <p:nvSpPr>
          <p:cNvPr id="13" name="Right Arrow 12"/>
          <p:cNvSpPr/>
          <p:nvPr/>
        </p:nvSpPr>
        <p:spPr>
          <a:xfrm rot="10800000">
            <a:off x="8968410" y="4006877"/>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ight Arrow 13"/>
          <p:cNvSpPr/>
          <p:nvPr/>
        </p:nvSpPr>
        <p:spPr>
          <a:xfrm rot="10800000">
            <a:off x="9001304" y="4682078"/>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ight Arrow 14"/>
          <p:cNvSpPr/>
          <p:nvPr/>
        </p:nvSpPr>
        <p:spPr>
          <a:xfrm rot="10800000">
            <a:off x="6284281" y="4065499"/>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TextBox 15"/>
          <p:cNvSpPr txBox="1"/>
          <p:nvPr/>
        </p:nvSpPr>
        <p:spPr>
          <a:xfrm>
            <a:off x="6541770" y="4597628"/>
            <a:ext cx="2426640" cy="461665"/>
          </a:xfrm>
          <a:prstGeom prst="rect">
            <a:avLst/>
          </a:prstGeom>
          <a:noFill/>
        </p:spPr>
        <p:txBody>
          <a:bodyPr wrap="square" rtlCol="0">
            <a:spAutoFit/>
          </a:bodyPr>
          <a:lstStyle/>
          <a:p>
            <a:pPr algn="r" rtl="1"/>
            <a:r>
              <a:rPr lang="fa-IR" sz="2400" b="1" dirty="0" smtClean="0">
                <a:cs typeface="B Nazanin" panose="00000400000000000000" pitchFamily="2" charset="-78"/>
              </a:rPr>
              <a:t>6200 متر + 1 کیلومتر</a:t>
            </a:r>
            <a:endParaRPr lang="en-US" sz="2400" b="1" dirty="0">
              <a:cs typeface="B Nazanin" panose="00000400000000000000" pitchFamily="2" charset="-78"/>
            </a:endParaRPr>
          </a:p>
        </p:txBody>
      </p:sp>
      <p:sp>
        <p:nvSpPr>
          <p:cNvPr id="18" name="Right Arrow 17"/>
          <p:cNvSpPr/>
          <p:nvPr/>
        </p:nvSpPr>
        <p:spPr>
          <a:xfrm rot="10800000">
            <a:off x="5811016" y="4731175"/>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3286135778"/>
              </p:ext>
            </p:extLst>
          </p:nvPr>
        </p:nvGraphicFramePr>
        <p:xfrm>
          <a:off x="4237317" y="4682078"/>
          <a:ext cx="1419225" cy="309563"/>
        </p:xfrm>
        <a:graphic>
          <a:graphicData uri="http://schemas.openxmlformats.org/presentationml/2006/ole">
            <mc:AlternateContent xmlns:mc="http://schemas.openxmlformats.org/markup-compatibility/2006">
              <mc:Choice xmlns:v="urn:schemas-microsoft-com:vml" Requires="v">
                <p:oleObj spid="_x0000_s3140" name="Equation" r:id="rId5" imgW="698400" imgH="152280" progId="Equation.DSMT4">
                  <p:embed/>
                </p:oleObj>
              </mc:Choice>
              <mc:Fallback>
                <p:oleObj name="Equation" r:id="rId5" imgW="698400" imgH="152280" progId="Equation.DSMT4">
                  <p:embed/>
                  <p:pic>
                    <p:nvPicPr>
                      <p:cNvPr id="0" name=""/>
                      <p:cNvPicPr/>
                      <p:nvPr/>
                    </p:nvPicPr>
                    <p:blipFill>
                      <a:blip r:embed="rId6"/>
                      <a:stretch>
                        <a:fillRect/>
                      </a:stretch>
                    </p:blipFill>
                    <p:spPr>
                      <a:xfrm>
                        <a:off x="4237317" y="4682078"/>
                        <a:ext cx="1419225" cy="309563"/>
                      </a:xfrm>
                      <a:prstGeom prst="rect">
                        <a:avLst/>
                      </a:prstGeom>
                    </p:spPr>
                  </p:pic>
                </p:oleObj>
              </mc:Fallback>
            </mc:AlternateContent>
          </a:graphicData>
        </a:graphic>
      </p:graphicFrame>
      <p:sp>
        <p:nvSpPr>
          <p:cNvPr id="20" name="TextBox 19"/>
          <p:cNvSpPr txBox="1"/>
          <p:nvPr/>
        </p:nvSpPr>
        <p:spPr>
          <a:xfrm>
            <a:off x="1471355" y="4596743"/>
            <a:ext cx="1845720" cy="461665"/>
          </a:xfrm>
          <a:prstGeom prst="rect">
            <a:avLst/>
          </a:prstGeom>
          <a:noFill/>
        </p:spPr>
        <p:txBody>
          <a:bodyPr wrap="square" rtlCol="0">
            <a:spAutoFit/>
          </a:bodyPr>
          <a:lstStyle/>
          <a:p>
            <a:pPr algn="r" rtl="1"/>
            <a:r>
              <a:rPr lang="fa-IR" sz="2400" b="1" dirty="0" smtClean="0">
                <a:cs typeface="B Nazanin" panose="00000400000000000000" pitchFamily="2" charset="-78"/>
              </a:rPr>
              <a:t>7200</a:t>
            </a:r>
            <a:endParaRPr lang="en-US" sz="2400" b="1" dirty="0">
              <a:cs typeface="B Nazanin" panose="00000400000000000000" pitchFamily="2" charset="-78"/>
            </a:endParaRPr>
          </a:p>
        </p:txBody>
      </p:sp>
      <p:sp>
        <p:nvSpPr>
          <p:cNvPr id="21" name="Right Arrow 20"/>
          <p:cNvSpPr/>
          <p:nvPr/>
        </p:nvSpPr>
        <p:spPr>
          <a:xfrm rot="10800000">
            <a:off x="3385206" y="4730291"/>
            <a:ext cx="730276" cy="194569"/>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2" name="TextBox 21"/>
          <p:cNvSpPr txBox="1"/>
          <p:nvPr/>
        </p:nvSpPr>
        <p:spPr>
          <a:xfrm>
            <a:off x="612563" y="5816935"/>
            <a:ext cx="11127179" cy="461665"/>
          </a:xfrm>
          <a:prstGeom prst="rect">
            <a:avLst/>
          </a:prstGeom>
          <a:noFill/>
        </p:spPr>
        <p:txBody>
          <a:bodyPr wrap="square" rtlCol="0">
            <a:spAutoFit/>
          </a:bodyPr>
          <a:lstStyle/>
          <a:p>
            <a:pPr algn="r" rtl="1"/>
            <a:r>
              <a:rPr lang="fa-IR" sz="2400" b="1" dirty="0" smtClean="0">
                <a:cs typeface="B Nazanin" panose="00000400000000000000" pitchFamily="2" charset="-78"/>
              </a:rPr>
              <a:t>شماره 3          شماره 4         شماره 1          </a:t>
            </a:r>
            <a:r>
              <a:rPr lang="fa-IR" sz="2400" b="1" dirty="0" smtClean="0">
                <a:cs typeface="B Nazanin" panose="00000400000000000000" pitchFamily="2" charset="-78"/>
              </a:rPr>
              <a:t>دوچرخه سوار شماره 2</a:t>
            </a:r>
            <a:endParaRPr lang="en-US" sz="2400" b="1" dirty="0">
              <a:cs typeface="B Nazanin" panose="00000400000000000000" pitchFamily="2" charset="-78"/>
            </a:endParaRPr>
          </a:p>
        </p:txBody>
      </p:sp>
      <p:graphicFrame>
        <p:nvGraphicFramePr>
          <p:cNvPr id="23" name="Object 22"/>
          <p:cNvGraphicFramePr>
            <a:graphicFrameLocks noChangeAspect="1"/>
          </p:cNvGraphicFramePr>
          <p:nvPr>
            <p:extLst>
              <p:ext uri="{D42A27DB-BD31-4B8C-83A1-F6EECF244321}">
                <p14:modId xmlns:p14="http://schemas.microsoft.com/office/powerpoint/2010/main" val="3401588544"/>
              </p:ext>
            </p:extLst>
          </p:nvPr>
        </p:nvGraphicFramePr>
        <p:xfrm>
          <a:off x="10287498" y="5697717"/>
          <a:ext cx="583923" cy="753333"/>
        </p:xfrm>
        <a:graphic>
          <a:graphicData uri="http://schemas.openxmlformats.org/presentationml/2006/ole">
            <mc:AlternateContent xmlns:mc="http://schemas.openxmlformats.org/markup-compatibility/2006">
              <mc:Choice xmlns:v="urn:schemas-microsoft-com:vml" Requires="v">
                <p:oleObj spid="_x0000_s3141" name="Equation" r:id="rId7" imgW="101520" imgH="203040" progId="Equation.DSMT4">
                  <p:embed/>
                </p:oleObj>
              </mc:Choice>
              <mc:Fallback>
                <p:oleObj name="Equation" r:id="rId7" imgW="101520" imgH="203040" progId="Equation.DSMT4">
                  <p:embed/>
                  <p:pic>
                    <p:nvPicPr>
                      <p:cNvPr id="0" name=""/>
                      <p:cNvPicPr/>
                      <p:nvPr/>
                    </p:nvPicPr>
                    <p:blipFill>
                      <a:blip r:embed="rId8"/>
                      <a:stretch>
                        <a:fillRect/>
                      </a:stretch>
                    </p:blipFill>
                    <p:spPr>
                      <a:xfrm>
                        <a:off x="10287498" y="5697717"/>
                        <a:ext cx="583923" cy="753333"/>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8955415"/>
              </p:ext>
            </p:extLst>
          </p:nvPr>
        </p:nvGraphicFramePr>
        <p:xfrm>
          <a:off x="8835254" y="5736476"/>
          <a:ext cx="583923" cy="753333"/>
        </p:xfrm>
        <a:graphic>
          <a:graphicData uri="http://schemas.openxmlformats.org/presentationml/2006/ole">
            <mc:AlternateContent xmlns:mc="http://schemas.openxmlformats.org/markup-compatibility/2006">
              <mc:Choice xmlns:v="urn:schemas-microsoft-com:vml" Requires="v">
                <p:oleObj spid="_x0000_s3142" name="Equation" r:id="rId9" imgW="101520" imgH="203040" progId="Equation.DSMT4">
                  <p:embed/>
                </p:oleObj>
              </mc:Choice>
              <mc:Fallback>
                <p:oleObj name="Equation" r:id="rId9" imgW="101520" imgH="203040" progId="Equation.DSMT4">
                  <p:embed/>
                  <p:pic>
                    <p:nvPicPr>
                      <p:cNvPr id="0" name=""/>
                      <p:cNvPicPr/>
                      <p:nvPr/>
                    </p:nvPicPr>
                    <p:blipFill>
                      <a:blip r:embed="rId8"/>
                      <a:stretch>
                        <a:fillRect/>
                      </a:stretch>
                    </p:blipFill>
                    <p:spPr>
                      <a:xfrm>
                        <a:off x="8835254" y="5736476"/>
                        <a:ext cx="583923" cy="753333"/>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565836242"/>
              </p:ext>
            </p:extLst>
          </p:nvPr>
        </p:nvGraphicFramePr>
        <p:xfrm>
          <a:off x="7383010" y="5671100"/>
          <a:ext cx="583923" cy="753333"/>
        </p:xfrm>
        <a:graphic>
          <a:graphicData uri="http://schemas.openxmlformats.org/presentationml/2006/ole">
            <mc:AlternateContent xmlns:mc="http://schemas.openxmlformats.org/markup-compatibility/2006">
              <mc:Choice xmlns:v="urn:schemas-microsoft-com:vml" Requires="v">
                <p:oleObj spid="_x0000_s3143" name="Equation" r:id="rId10" imgW="101520" imgH="203040" progId="Equation.DSMT4">
                  <p:embed/>
                </p:oleObj>
              </mc:Choice>
              <mc:Fallback>
                <p:oleObj name="Equation" r:id="rId10" imgW="101520" imgH="203040" progId="Equation.DSMT4">
                  <p:embed/>
                  <p:pic>
                    <p:nvPicPr>
                      <p:cNvPr id="0" name=""/>
                      <p:cNvPicPr/>
                      <p:nvPr/>
                    </p:nvPicPr>
                    <p:blipFill>
                      <a:blip r:embed="rId8"/>
                      <a:stretch>
                        <a:fillRect/>
                      </a:stretch>
                    </p:blipFill>
                    <p:spPr>
                      <a:xfrm>
                        <a:off x="7383010" y="5671100"/>
                        <a:ext cx="583923" cy="753333"/>
                      </a:xfrm>
                      <a:prstGeom prst="rect">
                        <a:avLst/>
                      </a:prstGeom>
                    </p:spPr>
                  </p:pic>
                </p:oleObj>
              </mc:Fallback>
            </mc:AlternateContent>
          </a:graphicData>
        </a:graphic>
      </p:graphicFrame>
    </p:spTree>
    <p:extLst>
      <p:ext uri="{BB962C8B-B14F-4D97-AF65-F5344CB8AC3E}">
        <p14:creationId xmlns:p14="http://schemas.microsoft.com/office/powerpoint/2010/main" val="447639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27179" y="2196521"/>
            <a:ext cx="914923" cy="600164"/>
          </a:xfrm>
          <a:prstGeom prst="rect">
            <a:avLst/>
          </a:prstGeom>
          <a:noFill/>
        </p:spPr>
        <p:txBody>
          <a:bodyPr wrap="square" rtlCol="0">
            <a:spAutoFit/>
          </a:bodyPr>
          <a:lstStyle/>
          <a:p>
            <a:pPr algn="justLow" rtl="1">
              <a:lnSpc>
                <a:spcPct val="150000"/>
              </a:lnSpc>
            </a:pPr>
            <a:r>
              <a:rPr lang="fa-IR" sz="2400" b="1" dirty="0" smtClean="0">
                <a:solidFill>
                  <a:srgbClr val="FF0000"/>
                </a:solidFill>
                <a:cs typeface="B Nazanin" panose="00000400000000000000" pitchFamily="2" charset="-78"/>
              </a:rPr>
              <a:t>مثال 4 </a:t>
            </a:r>
            <a:endParaRPr lang="en-US" sz="2400" b="1" dirty="0">
              <a:solidFill>
                <a:srgbClr val="FF0000"/>
              </a:solidFill>
              <a:cs typeface="B Nazanin" panose="00000400000000000000" pitchFamily="2" charset="-78"/>
            </a:endParaRPr>
          </a:p>
        </p:txBody>
      </p:sp>
      <p:sp>
        <p:nvSpPr>
          <p:cNvPr id="3" name="TextBox 2"/>
          <p:cNvSpPr txBox="1"/>
          <p:nvPr/>
        </p:nvSpPr>
        <p:spPr>
          <a:xfrm>
            <a:off x="522514" y="2738048"/>
            <a:ext cx="11519588" cy="1708160"/>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فاصله بین روستای اسلام آباد و احمد آباد تا شهر کاشان به ترتیب 5700 متر و 6 کیلومتر است.فاصله ی کدام شهر تا کاشان بیشتر است؟</a:t>
            </a:r>
            <a:endParaRPr lang="fa-IR" sz="2400" b="1" dirty="0">
              <a:cs typeface="B Nazanin" panose="00000400000000000000" pitchFamily="2" charset="-78"/>
            </a:endParaRPr>
          </a:p>
          <a:p>
            <a:pPr algn="justLow" rtl="1">
              <a:lnSpc>
                <a:spcPct val="150000"/>
              </a:lnSpc>
            </a:pPr>
            <a:r>
              <a:rPr lang="fa-IR" sz="2400" b="1" dirty="0" smtClean="0">
                <a:cs typeface="B Nazanin" panose="00000400000000000000" pitchFamily="2" charset="-78"/>
              </a:rPr>
              <a:t>- چند متر؟</a:t>
            </a:r>
            <a:endParaRPr lang="en-US" sz="2400" b="1" dirty="0">
              <a:cs typeface="B Nazanin" panose="00000400000000000000" pitchFamily="2" charset="-78"/>
            </a:endParaRPr>
          </a:p>
        </p:txBody>
      </p:sp>
      <p:sp>
        <p:nvSpPr>
          <p:cNvPr id="4" name="TextBox 3"/>
          <p:cNvSpPr txBox="1"/>
          <p:nvPr/>
        </p:nvSpPr>
        <p:spPr>
          <a:xfrm>
            <a:off x="-36098" y="4258226"/>
            <a:ext cx="2183603" cy="646331"/>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اسلام آباد </a:t>
            </a:r>
            <a:endParaRPr lang="en-US" sz="2400" b="1" dirty="0">
              <a:cs typeface="B Nazanin" panose="00000400000000000000" pitchFamily="2" charset="-78"/>
            </a:endParaRPr>
          </a:p>
        </p:txBody>
      </p:sp>
      <p:sp>
        <p:nvSpPr>
          <p:cNvPr id="5" name="TextBox 4"/>
          <p:cNvSpPr txBox="1"/>
          <p:nvPr/>
        </p:nvSpPr>
        <p:spPr>
          <a:xfrm>
            <a:off x="2326106" y="4250930"/>
            <a:ext cx="2183603" cy="600164"/>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کاشان</a:t>
            </a:r>
            <a:endParaRPr lang="en-US" sz="2400" b="1" dirty="0">
              <a:cs typeface="B Nazanin" panose="00000400000000000000" pitchFamily="2" charset="-78"/>
            </a:endParaRPr>
          </a:p>
        </p:txBody>
      </p:sp>
      <p:sp>
        <p:nvSpPr>
          <p:cNvPr id="6" name="TextBox 5"/>
          <p:cNvSpPr txBox="1"/>
          <p:nvPr/>
        </p:nvSpPr>
        <p:spPr>
          <a:xfrm>
            <a:off x="5981782" y="4241449"/>
            <a:ext cx="1399569" cy="646331"/>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احمد آباد</a:t>
            </a:r>
            <a:endParaRPr lang="en-US" sz="2400" b="1" dirty="0">
              <a:cs typeface="B Nazanin" panose="00000400000000000000" pitchFamily="2" charset="-78"/>
            </a:endParaRPr>
          </a:p>
        </p:txBody>
      </p:sp>
      <p:sp>
        <p:nvSpPr>
          <p:cNvPr id="7" name="Right Arrow 6"/>
          <p:cNvSpPr/>
          <p:nvPr/>
        </p:nvSpPr>
        <p:spPr>
          <a:xfrm rot="10800000">
            <a:off x="4509709" y="4590071"/>
            <a:ext cx="1662005" cy="130120"/>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Arrow 7"/>
          <p:cNvSpPr/>
          <p:nvPr/>
        </p:nvSpPr>
        <p:spPr>
          <a:xfrm rot="10800000">
            <a:off x="2124224" y="4590070"/>
            <a:ext cx="1536761" cy="130121"/>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293314" y="4052713"/>
            <a:ext cx="2183603" cy="600164"/>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5700</a:t>
            </a:r>
            <a:endParaRPr lang="en-US" sz="2400" b="1" dirty="0">
              <a:cs typeface="B Nazanin" panose="00000400000000000000" pitchFamily="2" charset="-78"/>
            </a:endParaRPr>
          </a:p>
        </p:txBody>
      </p:sp>
      <p:sp>
        <p:nvSpPr>
          <p:cNvPr id="10" name="TextBox 9"/>
          <p:cNvSpPr txBox="1"/>
          <p:nvPr/>
        </p:nvSpPr>
        <p:spPr>
          <a:xfrm>
            <a:off x="3798179" y="4037511"/>
            <a:ext cx="2183603" cy="600164"/>
          </a:xfrm>
          <a:prstGeom prst="rect">
            <a:avLst/>
          </a:prstGeom>
          <a:noFill/>
        </p:spPr>
        <p:txBody>
          <a:bodyPr wrap="square" rtlCol="0">
            <a:spAutoFit/>
          </a:bodyPr>
          <a:lstStyle/>
          <a:p>
            <a:pPr algn="justLow" rtl="1">
              <a:lnSpc>
                <a:spcPct val="150000"/>
              </a:lnSpc>
            </a:pPr>
            <a:r>
              <a:rPr lang="fa-IR" sz="2400" dirty="0" smtClean="0">
                <a:cs typeface="B Nazanin" panose="00000400000000000000" pitchFamily="2" charset="-78"/>
              </a:rPr>
              <a:t>6 کیلومتر</a:t>
            </a:r>
            <a:endParaRPr lang="en-US" sz="2400" dirty="0">
              <a:cs typeface="B Nazanin" panose="00000400000000000000" pitchFamily="2" charset="-78"/>
            </a:endParaRPr>
          </a:p>
        </p:txBody>
      </p:sp>
      <p:sp>
        <p:nvSpPr>
          <p:cNvPr id="11" name="TextBox 10"/>
          <p:cNvSpPr txBox="1"/>
          <p:nvPr/>
        </p:nvSpPr>
        <p:spPr>
          <a:xfrm>
            <a:off x="3798179" y="4551012"/>
            <a:ext cx="2183603" cy="600164"/>
          </a:xfrm>
          <a:prstGeom prst="rect">
            <a:avLst/>
          </a:prstGeom>
          <a:noFill/>
        </p:spPr>
        <p:txBody>
          <a:bodyPr wrap="square" rtlCol="0">
            <a:spAutoFit/>
          </a:bodyPr>
          <a:lstStyle/>
          <a:p>
            <a:pPr algn="justLow" rtl="1">
              <a:lnSpc>
                <a:spcPct val="150000"/>
              </a:lnSpc>
            </a:pPr>
            <a:r>
              <a:rPr lang="fa-IR" sz="2400" dirty="0" smtClean="0">
                <a:cs typeface="B Nazanin" panose="00000400000000000000" pitchFamily="2" charset="-78"/>
              </a:rPr>
              <a:t>6000 متر</a:t>
            </a:r>
            <a:endParaRPr lang="en-US" sz="2400" dirty="0">
              <a:cs typeface="B Nazanin" panose="00000400000000000000" pitchFamily="2" charset="-78"/>
            </a:endParaRPr>
          </a:p>
        </p:txBody>
      </p:sp>
      <p:sp>
        <p:nvSpPr>
          <p:cNvPr id="12" name="TextBox 11"/>
          <p:cNvSpPr txBox="1"/>
          <p:nvPr/>
        </p:nvSpPr>
        <p:spPr>
          <a:xfrm>
            <a:off x="2398610" y="5151176"/>
            <a:ext cx="1399569" cy="600164"/>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احمد آباد </a:t>
            </a:r>
            <a:endParaRPr lang="en-US" sz="2400" b="1" dirty="0">
              <a:cs typeface="B Nazanin" panose="00000400000000000000" pitchFamily="2" charset="-78"/>
            </a:endParaRPr>
          </a:p>
        </p:txBody>
      </p:sp>
      <p:sp>
        <p:nvSpPr>
          <p:cNvPr id="13" name="TextBox 12"/>
          <p:cNvSpPr txBox="1"/>
          <p:nvPr/>
        </p:nvSpPr>
        <p:spPr>
          <a:xfrm>
            <a:off x="678506" y="5091968"/>
            <a:ext cx="1399569" cy="600164"/>
          </a:xfrm>
          <a:prstGeom prst="rect">
            <a:avLst/>
          </a:prstGeom>
          <a:noFill/>
        </p:spPr>
        <p:txBody>
          <a:bodyPr wrap="square" rtlCol="0">
            <a:spAutoFit/>
          </a:bodyPr>
          <a:lstStyle/>
          <a:p>
            <a:pPr algn="justLow" rtl="1">
              <a:lnSpc>
                <a:spcPct val="150000"/>
              </a:lnSpc>
            </a:pPr>
            <a:r>
              <a:rPr lang="fa-IR" sz="2400" b="1" dirty="0" smtClean="0">
                <a:cs typeface="B Nazanin" panose="00000400000000000000" pitchFamily="2" charset="-78"/>
              </a:rPr>
              <a:t>اسلام آباد</a:t>
            </a:r>
            <a:endParaRPr lang="en-US" sz="2400" b="1" dirty="0">
              <a:cs typeface="B Nazanin" panose="00000400000000000000" pitchFamily="2" charset="-78"/>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662685615"/>
              </p:ext>
            </p:extLst>
          </p:nvPr>
        </p:nvGraphicFramePr>
        <p:xfrm>
          <a:off x="2269136" y="5238265"/>
          <a:ext cx="258948" cy="517896"/>
        </p:xfrm>
        <a:graphic>
          <a:graphicData uri="http://schemas.openxmlformats.org/presentationml/2006/ole">
            <mc:AlternateContent xmlns:mc="http://schemas.openxmlformats.org/markup-compatibility/2006">
              <mc:Choice xmlns:v="urn:schemas-microsoft-com:vml" Requires="v">
                <p:oleObj spid="_x0000_s4122" name="Equation" r:id="rId3" imgW="101520" imgH="203040" progId="Equation.DSMT4">
                  <p:embed/>
                </p:oleObj>
              </mc:Choice>
              <mc:Fallback>
                <p:oleObj name="Equation" r:id="rId3" imgW="101520" imgH="203040" progId="Equation.DSMT4">
                  <p:embed/>
                  <p:pic>
                    <p:nvPicPr>
                      <p:cNvPr id="0" name=""/>
                      <p:cNvPicPr/>
                      <p:nvPr/>
                    </p:nvPicPr>
                    <p:blipFill>
                      <a:blip r:embed="rId4"/>
                      <a:stretch>
                        <a:fillRect/>
                      </a:stretch>
                    </p:blipFill>
                    <p:spPr>
                      <a:xfrm>
                        <a:off x="2269136" y="5238265"/>
                        <a:ext cx="258948" cy="517896"/>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98856238"/>
              </p:ext>
            </p:extLst>
          </p:nvPr>
        </p:nvGraphicFramePr>
        <p:xfrm>
          <a:off x="522514" y="5937138"/>
          <a:ext cx="4602628" cy="373039"/>
        </p:xfrm>
        <a:graphic>
          <a:graphicData uri="http://schemas.openxmlformats.org/presentationml/2006/ole">
            <mc:AlternateContent xmlns:mc="http://schemas.openxmlformats.org/markup-compatibility/2006">
              <mc:Choice xmlns:v="urn:schemas-microsoft-com:vml" Requires="v">
                <p:oleObj spid="_x0000_s4123" name="Equation" r:id="rId5" imgW="2565360" imgH="152280" progId="Equation.DSMT4">
                  <p:embed/>
                </p:oleObj>
              </mc:Choice>
              <mc:Fallback>
                <p:oleObj name="Equation" r:id="rId5" imgW="2565360" imgH="152280" progId="Equation.DSMT4">
                  <p:embed/>
                  <p:pic>
                    <p:nvPicPr>
                      <p:cNvPr id="0" name=""/>
                      <p:cNvPicPr/>
                      <p:nvPr/>
                    </p:nvPicPr>
                    <p:blipFill>
                      <a:blip r:embed="rId6"/>
                      <a:stretch>
                        <a:fillRect/>
                      </a:stretch>
                    </p:blipFill>
                    <p:spPr>
                      <a:xfrm>
                        <a:off x="522514" y="5937138"/>
                        <a:ext cx="4602628" cy="373039"/>
                      </a:xfrm>
                      <a:prstGeom prst="rect">
                        <a:avLst/>
                      </a:prstGeom>
                    </p:spPr>
                  </p:pic>
                </p:oleObj>
              </mc:Fallback>
            </mc:AlternateContent>
          </a:graphicData>
        </a:graphic>
      </p:graphicFrame>
      <p:sp>
        <p:nvSpPr>
          <p:cNvPr id="17" name="Right Brace 16"/>
          <p:cNvSpPr/>
          <p:nvPr/>
        </p:nvSpPr>
        <p:spPr>
          <a:xfrm rot="16200000" flipH="1" flipV="1">
            <a:off x="2776654" y="4723122"/>
            <a:ext cx="129764" cy="3255096"/>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8" name="TextBox 17"/>
          <p:cNvSpPr txBox="1"/>
          <p:nvPr/>
        </p:nvSpPr>
        <p:spPr>
          <a:xfrm>
            <a:off x="1056329" y="6293245"/>
            <a:ext cx="2183603" cy="646331"/>
          </a:xfrm>
          <a:prstGeom prst="rect">
            <a:avLst/>
          </a:prstGeom>
          <a:noFill/>
        </p:spPr>
        <p:txBody>
          <a:bodyPr wrap="square" rtlCol="0">
            <a:spAutoFit/>
          </a:bodyPr>
          <a:lstStyle/>
          <a:p>
            <a:pPr algn="justLow" rtl="1">
              <a:lnSpc>
                <a:spcPct val="150000"/>
              </a:lnSpc>
            </a:pPr>
            <a:r>
              <a:rPr lang="fa-IR" sz="2400" dirty="0" smtClean="0">
                <a:cs typeface="B Nazanin" panose="00000400000000000000" pitchFamily="2" charset="-78"/>
              </a:rPr>
              <a:t>5000</a:t>
            </a:r>
            <a:endParaRPr lang="en-US" sz="2400" dirty="0">
              <a:cs typeface="B Nazanin" panose="00000400000000000000" pitchFamily="2" charset="-78"/>
            </a:endParaRPr>
          </a:p>
        </p:txBody>
      </p:sp>
      <p:sp>
        <p:nvSpPr>
          <p:cNvPr id="19" name="Right Arrow 18"/>
          <p:cNvSpPr/>
          <p:nvPr/>
        </p:nvSpPr>
        <p:spPr>
          <a:xfrm>
            <a:off x="5281597" y="6087876"/>
            <a:ext cx="890118" cy="77532"/>
          </a:xfrm>
          <a:prstGeom prst="rightArrow">
            <a:avLst/>
          </a:prstGeom>
          <a:solidFill>
            <a:srgbClr val="FF0000"/>
          </a:solid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3693477160"/>
              </p:ext>
            </p:extLst>
          </p:nvPr>
        </p:nvGraphicFramePr>
        <p:xfrm>
          <a:off x="6328170" y="5927538"/>
          <a:ext cx="1754187" cy="373063"/>
        </p:xfrm>
        <a:graphic>
          <a:graphicData uri="http://schemas.openxmlformats.org/presentationml/2006/ole">
            <mc:AlternateContent xmlns:mc="http://schemas.openxmlformats.org/markup-compatibility/2006">
              <mc:Choice xmlns:v="urn:schemas-microsoft-com:vml" Requires="v">
                <p:oleObj spid="_x0000_s4124" name="Equation" r:id="rId7" imgW="977760" imgH="152280" progId="Equation.DSMT4">
                  <p:embed/>
                </p:oleObj>
              </mc:Choice>
              <mc:Fallback>
                <p:oleObj name="Equation" r:id="rId7" imgW="977760" imgH="152280" progId="Equation.DSMT4">
                  <p:embed/>
                  <p:pic>
                    <p:nvPicPr>
                      <p:cNvPr id="0" name=""/>
                      <p:cNvPicPr/>
                      <p:nvPr/>
                    </p:nvPicPr>
                    <p:blipFill>
                      <a:blip r:embed="rId8"/>
                      <a:stretch>
                        <a:fillRect/>
                      </a:stretch>
                    </p:blipFill>
                    <p:spPr>
                      <a:xfrm>
                        <a:off x="6328170" y="5927538"/>
                        <a:ext cx="1754187" cy="373063"/>
                      </a:xfrm>
                      <a:prstGeom prst="rect">
                        <a:avLst/>
                      </a:prstGeom>
                    </p:spPr>
                  </p:pic>
                </p:oleObj>
              </mc:Fallback>
            </mc:AlternateContent>
          </a:graphicData>
        </a:graphic>
      </p:graphicFrame>
    </p:spTree>
    <p:extLst>
      <p:ext uri="{BB962C8B-B14F-4D97-AF65-F5344CB8AC3E}">
        <p14:creationId xmlns:p14="http://schemas.microsoft.com/office/powerpoint/2010/main" val="138575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7985038" y="4074063"/>
            <a:ext cx="4134524" cy="461665"/>
          </a:xfrm>
          <a:prstGeom prst="rect">
            <a:avLst/>
          </a:prstGeom>
          <a:noFill/>
        </p:spPr>
        <p:txBody>
          <a:bodyPr wrap="square" rtlCol="0">
            <a:spAutoFit/>
          </a:bodyPr>
          <a:lstStyle/>
          <a:p>
            <a:pPr algn="r"/>
            <a:r>
              <a:rPr lang="fa-IR" sz="2400" b="1" dirty="0" smtClean="0">
                <a:cs typeface="B Nazanin" panose="00000400000000000000" pitchFamily="2" charset="-78"/>
              </a:rPr>
              <a:t>شکل در جدول ارزش مکانی قرار بده.</a:t>
            </a:r>
            <a:endParaRPr lang="en-US" sz="2400" b="1" dirty="0">
              <a:cs typeface="B Nazanin" panose="00000400000000000000" pitchFamily="2" charset="-78"/>
            </a:endParaRPr>
          </a:p>
        </p:txBody>
      </p:sp>
      <p:sp>
        <p:nvSpPr>
          <p:cNvPr id="46" name="Rectangle 45"/>
          <p:cNvSpPr/>
          <p:nvPr/>
        </p:nvSpPr>
        <p:spPr>
          <a:xfrm>
            <a:off x="515564" y="4535728"/>
            <a:ext cx="958666" cy="63106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3200" dirty="0" smtClean="0">
                <a:solidFill>
                  <a:schemeClr val="bg1"/>
                </a:solidFill>
                <a:cs typeface="B Nazanin" panose="00000400000000000000" pitchFamily="2" charset="-78"/>
              </a:rPr>
              <a:t>1000</a:t>
            </a:r>
            <a:endParaRPr lang="en-US" sz="2400" dirty="0">
              <a:solidFill>
                <a:schemeClr val="bg1"/>
              </a:solidFill>
              <a:cs typeface="B Nazanin" panose="00000400000000000000" pitchFamily="2" charset="-78"/>
            </a:endParaRPr>
          </a:p>
        </p:txBody>
      </p:sp>
      <p:sp>
        <p:nvSpPr>
          <p:cNvPr id="47" name="Rectangle 46"/>
          <p:cNvSpPr/>
          <p:nvPr/>
        </p:nvSpPr>
        <p:spPr>
          <a:xfrm>
            <a:off x="1248617" y="5345345"/>
            <a:ext cx="1050413" cy="63106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3200" dirty="0" smtClean="0">
                <a:solidFill>
                  <a:schemeClr val="bg1"/>
                </a:solidFill>
                <a:cs typeface="B Nazanin" panose="00000400000000000000" pitchFamily="2" charset="-78"/>
              </a:rPr>
              <a:t>1000</a:t>
            </a:r>
            <a:endParaRPr lang="en-US" sz="2400" dirty="0">
              <a:solidFill>
                <a:schemeClr val="bg1"/>
              </a:solidFill>
              <a:cs typeface="B Nazanin" panose="00000400000000000000" pitchFamily="2" charset="-78"/>
            </a:endParaRPr>
          </a:p>
        </p:txBody>
      </p:sp>
      <p:sp>
        <p:nvSpPr>
          <p:cNvPr id="48" name="Rectangle 47"/>
          <p:cNvSpPr/>
          <p:nvPr/>
        </p:nvSpPr>
        <p:spPr>
          <a:xfrm>
            <a:off x="1898326" y="4535728"/>
            <a:ext cx="988827" cy="63106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3200" dirty="0" smtClean="0">
                <a:solidFill>
                  <a:schemeClr val="bg1"/>
                </a:solidFill>
                <a:cs typeface="B Nazanin" panose="00000400000000000000" pitchFamily="2" charset="-78"/>
              </a:rPr>
              <a:t>1000</a:t>
            </a:r>
            <a:endParaRPr lang="en-US" sz="3200" dirty="0">
              <a:solidFill>
                <a:schemeClr val="bg1"/>
              </a:solidFill>
              <a:cs typeface="B Nazanin" panose="00000400000000000000" pitchFamily="2" charset="-78"/>
            </a:endParaRPr>
          </a:p>
        </p:txBody>
      </p:sp>
      <p:sp>
        <p:nvSpPr>
          <p:cNvPr id="49" name="Rectangle 48"/>
          <p:cNvSpPr/>
          <p:nvPr/>
        </p:nvSpPr>
        <p:spPr>
          <a:xfrm>
            <a:off x="3286251" y="4577208"/>
            <a:ext cx="837127" cy="48977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200" dirty="0" smtClean="0">
                <a:solidFill>
                  <a:schemeClr val="bg1"/>
                </a:solidFill>
                <a:cs typeface="B Nazanin" panose="00000400000000000000" pitchFamily="2" charset="-78"/>
              </a:rPr>
              <a:t>100</a:t>
            </a:r>
            <a:endParaRPr lang="en-US" sz="2800" dirty="0">
              <a:solidFill>
                <a:schemeClr val="bg1"/>
              </a:solidFill>
              <a:cs typeface="B Nazanin" panose="00000400000000000000" pitchFamily="2" charset="-78"/>
            </a:endParaRPr>
          </a:p>
        </p:txBody>
      </p:sp>
      <p:sp>
        <p:nvSpPr>
          <p:cNvPr id="50" name="Rectangle 49"/>
          <p:cNvSpPr/>
          <p:nvPr/>
        </p:nvSpPr>
        <p:spPr>
          <a:xfrm>
            <a:off x="3286251" y="5295867"/>
            <a:ext cx="832080" cy="48977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a-IR" sz="3200" dirty="0" smtClean="0">
                <a:solidFill>
                  <a:schemeClr val="bg1"/>
                </a:solidFill>
                <a:cs typeface="B Nazanin" panose="00000400000000000000" pitchFamily="2" charset="-78"/>
              </a:rPr>
              <a:t>100</a:t>
            </a:r>
            <a:endParaRPr lang="en-US" sz="2400" dirty="0">
              <a:solidFill>
                <a:schemeClr val="bg1"/>
              </a:solidFill>
              <a:cs typeface="B Nazanin" panose="00000400000000000000" pitchFamily="2" charset="-78"/>
            </a:endParaRPr>
          </a:p>
        </p:txBody>
      </p:sp>
      <p:sp>
        <p:nvSpPr>
          <p:cNvPr id="51" name="TextBox 50"/>
          <p:cNvSpPr txBox="1"/>
          <p:nvPr/>
        </p:nvSpPr>
        <p:spPr>
          <a:xfrm>
            <a:off x="5992880" y="2115091"/>
            <a:ext cx="5847009" cy="461665"/>
          </a:xfrm>
          <a:prstGeom prst="rect">
            <a:avLst/>
          </a:prstGeom>
          <a:noFill/>
        </p:spPr>
        <p:txBody>
          <a:bodyPr wrap="square" rtlCol="0">
            <a:spAutoFit/>
          </a:bodyPr>
          <a:lstStyle/>
          <a:p>
            <a:pPr algn="r"/>
            <a:r>
              <a:rPr lang="fa-IR" sz="2400" b="1" dirty="0" smtClean="0">
                <a:cs typeface="B Nazanin" panose="00000400000000000000" pitchFamily="2" charset="-78"/>
              </a:rPr>
              <a:t>دسته های بالا را در جدول ارزش مکانی قرار می دهیم.</a:t>
            </a:r>
            <a:endParaRPr lang="en-US" sz="2400" b="1" dirty="0">
              <a:cs typeface="B Nazanin" panose="00000400000000000000" pitchFamily="2" charset="-78"/>
            </a:endParaRPr>
          </a:p>
        </p:txBody>
      </p:sp>
      <p:sp>
        <p:nvSpPr>
          <p:cNvPr id="53" name="Rectangle 52"/>
          <p:cNvSpPr/>
          <p:nvPr/>
        </p:nvSpPr>
        <p:spPr>
          <a:xfrm>
            <a:off x="5811137" y="4381985"/>
            <a:ext cx="477311" cy="6703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2400" dirty="0" smtClean="0">
                <a:solidFill>
                  <a:schemeClr val="bg1"/>
                </a:solidFill>
                <a:cs typeface="B Nazanin" panose="00000400000000000000" pitchFamily="2" charset="-78"/>
              </a:rPr>
              <a:t>10</a:t>
            </a:r>
            <a:endParaRPr lang="en-US" sz="2400" dirty="0">
              <a:solidFill>
                <a:schemeClr val="bg1"/>
              </a:solidFill>
              <a:cs typeface="B Nazanin" panose="00000400000000000000" pitchFamily="2" charset="-78"/>
            </a:endParaRPr>
          </a:p>
        </p:txBody>
      </p:sp>
      <p:cxnSp>
        <p:nvCxnSpPr>
          <p:cNvPr id="62" name="Straight Connector 61"/>
          <p:cNvCxnSpPr/>
          <p:nvPr/>
        </p:nvCxnSpPr>
        <p:spPr>
          <a:xfrm flipH="1">
            <a:off x="7052642" y="4230928"/>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graphicFrame>
        <p:nvGraphicFramePr>
          <p:cNvPr id="72" name="Table 71"/>
          <p:cNvGraphicFramePr>
            <a:graphicFrameLocks noGrp="1"/>
          </p:cNvGraphicFramePr>
          <p:nvPr>
            <p:extLst>
              <p:ext uri="{D42A27DB-BD31-4B8C-83A1-F6EECF244321}">
                <p14:modId xmlns:p14="http://schemas.microsoft.com/office/powerpoint/2010/main" val="3480563381"/>
              </p:ext>
            </p:extLst>
          </p:nvPr>
        </p:nvGraphicFramePr>
        <p:xfrm>
          <a:off x="8262326" y="5166793"/>
          <a:ext cx="3363514" cy="852314"/>
        </p:xfrm>
        <a:graphic>
          <a:graphicData uri="http://schemas.openxmlformats.org/drawingml/2006/table">
            <a:tbl>
              <a:tblPr firstRow="1" bandRow="1">
                <a:tableStyleId>{5940675A-B579-460E-94D1-54222C63F5DA}</a:tableStyleId>
              </a:tblPr>
              <a:tblGrid>
                <a:gridCol w="840879"/>
                <a:gridCol w="840879"/>
                <a:gridCol w="840879"/>
                <a:gridCol w="840877"/>
              </a:tblGrid>
              <a:tr h="426157">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426157">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3" name="TextBox 72"/>
          <p:cNvSpPr txBox="1"/>
          <p:nvPr/>
        </p:nvSpPr>
        <p:spPr>
          <a:xfrm>
            <a:off x="10812846" y="5153773"/>
            <a:ext cx="695459" cy="461665"/>
          </a:xfrm>
          <a:prstGeom prst="rect">
            <a:avLst/>
          </a:prstGeom>
          <a:noFill/>
        </p:spPr>
        <p:txBody>
          <a:bodyPr wrap="square" rtlCol="0">
            <a:spAutoFit/>
          </a:bodyPr>
          <a:lstStyle/>
          <a:p>
            <a:r>
              <a:rPr lang="fa-IR" sz="2400" dirty="0">
                <a:solidFill>
                  <a:schemeClr val="tx1">
                    <a:lumMod val="95000"/>
                    <a:lumOff val="5000"/>
                  </a:schemeClr>
                </a:solidFill>
                <a:cs typeface="B Nazanin" panose="00000400000000000000" pitchFamily="2" charset="-78"/>
              </a:rPr>
              <a:t>یکان</a:t>
            </a:r>
            <a:endParaRPr lang="en-US" sz="2400" dirty="0">
              <a:solidFill>
                <a:schemeClr val="tx1">
                  <a:lumMod val="95000"/>
                  <a:lumOff val="5000"/>
                </a:schemeClr>
              </a:solidFill>
              <a:cs typeface="B Nazanin" panose="00000400000000000000" pitchFamily="2" charset="-78"/>
            </a:endParaRPr>
          </a:p>
        </p:txBody>
      </p:sp>
      <p:sp>
        <p:nvSpPr>
          <p:cNvPr id="74" name="TextBox 73"/>
          <p:cNvSpPr txBox="1"/>
          <p:nvPr/>
        </p:nvSpPr>
        <p:spPr>
          <a:xfrm>
            <a:off x="9959147" y="5166794"/>
            <a:ext cx="906147" cy="461665"/>
          </a:xfrm>
          <a:prstGeom prst="rect">
            <a:avLst/>
          </a:prstGeom>
          <a:noFill/>
        </p:spPr>
        <p:txBody>
          <a:bodyPr wrap="square" rtlCol="0">
            <a:spAutoFit/>
          </a:bodyPr>
          <a:lstStyle/>
          <a:p>
            <a:r>
              <a:rPr lang="fa-IR" sz="2400" dirty="0">
                <a:solidFill>
                  <a:schemeClr val="tx1">
                    <a:lumMod val="95000"/>
                    <a:lumOff val="5000"/>
                  </a:schemeClr>
                </a:solidFill>
                <a:cs typeface="B Nazanin" panose="00000400000000000000" pitchFamily="2" charset="-78"/>
              </a:rPr>
              <a:t>دهگان</a:t>
            </a:r>
            <a:endParaRPr lang="en-US" sz="2400" dirty="0">
              <a:solidFill>
                <a:schemeClr val="tx1">
                  <a:lumMod val="95000"/>
                  <a:lumOff val="5000"/>
                </a:schemeClr>
              </a:solidFill>
              <a:cs typeface="B Nazanin" panose="00000400000000000000" pitchFamily="2" charset="-78"/>
            </a:endParaRPr>
          </a:p>
        </p:txBody>
      </p:sp>
      <p:sp>
        <p:nvSpPr>
          <p:cNvPr id="75" name="TextBox 74"/>
          <p:cNvSpPr txBox="1"/>
          <p:nvPr/>
        </p:nvSpPr>
        <p:spPr>
          <a:xfrm>
            <a:off x="9077225" y="5166793"/>
            <a:ext cx="975075" cy="461665"/>
          </a:xfrm>
          <a:prstGeom prst="rect">
            <a:avLst/>
          </a:prstGeom>
          <a:noFill/>
        </p:spPr>
        <p:txBody>
          <a:bodyPr wrap="square" rtlCol="0">
            <a:spAutoFit/>
          </a:bodyPr>
          <a:lstStyle/>
          <a:p>
            <a:r>
              <a:rPr lang="fa-IR" sz="2400" dirty="0" smtClean="0">
                <a:solidFill>
                  <a:schemeClr val="tx1">
                    <a:lumMod val="95000"/>
                    <a:lumOff val="5000"/>
                  </a:schemeClr>
                </a:solidFill>
                <a:cs typeface="B Nazanin" panose="00000400000000000000" pitchFamily="2" charset="-78"/>
              </a:rPr>
              <a:t>صدگان</a:t>
            </a:r>
            <a:endParaRPr lang="en-US" sz="2400" dirty="0">
              <a:solidFill>
                <a:schemeClr val="tx1">
                  <a:lumMod val="95000"/>
                  <a:lumOff val="5000"/>
                </a:schemeClr>
              </a:solidFill>
              <a:cs typeface="B Nazanin" panose="00000400000000000000" pitchFamily="2" charset="-78"/>
            </a:endParaRPr>
          </a:p>
        </p:txBody>
      </p:sp>
      <p:sp>
        <p:nvSpPr>
          <p:cNvPr id="76" name="TextBox 75"/>
          <p:cNvSpPr txBox="1"/>
          <p:nvPr/>
        </p:nvSpPr>
        <p:spPr>
          <a:xfrm>
            <a:off x="8180434" y="5155772"/>
            <a:ext cx="1033091" cy="461665"/>
          </a:xfrm>
          <a:prstGeom prst="rect">
            <a:avLst/>
          </a:prstGeom>
          <a:noFill/>
        </p:spPr>
        <p:txBody>
          <a:bodyPr wrap="square" rtlCol="0">
            <a:spAutoFit/>
          </a:bodyPr>
          <a:lstStyle/>
          <a:p>
            <a:r>
              <a:rPr lang="fa-IR" sz="2400" dirty="0" smtClean="0">
                <a:solidFill>
                  <a:schemeClr val="tx1">
                    <a:lumMod val="95000"/>
                    <a:lumOff val="5000"/>
                  </a:schemeClr>
                </a:solidFill>
                <a:cs typeface="B Nazanin" panose="00000400000000000000" pitchFamily="2" charset="-78"/>
              </a:rPr>
              <a:t>هزارگان</a:t>
            </a:r>
            <a:endParaRPr lang="en-US" sz="2400" dirty="0">
              <a:solidFill>
                <a:schemeClr val="tx1">
                  <a:lumMod val="95000"/>
                  <a:lumOff val="5000"/>
                </a:schemeClr>
              </a:solidFill>
              <a:cs typeface="B Nazanin" panose="00000400000000000000" pitchFamily="2" charset="-78"/>
            </a:endParaRPr>
          </a:p>
        </p:txBody>
      </p:sp>
      <p:sp>
        <p:nvSpPr>
          <p:cNvPr id="77" name="TextBox 76"/>
          <p:cNvSpPr txBox="1"/>
          <p:nvPr/>
        </p:nvSpPr>
        <p:spPr>
          <a:xfrm>
            <a:off x="10982829" y="5574444"/>
            <a:ext cx="643011" cy="461665"/>
          </a:xfrm>
          <a:prstGeom prst="rect">
            <a:avLst/>
          </a:prstGeom>
          <a:noFill/>
        </p:spPr>
        <p:txBody>
          <a:bodyPr wrap="square" rtlCol="0">
            <a:spAutoFit/>
          </a:bodyPr>
          <a:lstStyle/>
          <a:p>
            <a:r>
              <a:rPr lang="fa-IR" sz="2400" dirty="0" smtClean="0">
                <a:cs typeface="B Nazanin" panose="00000400000000000000" pitchFamily="2" charset="-78"/>
              </a:rPr>
              <a:t>6</a:t>
            </a:r>
            <a:endParaRPr lang="en-US" sz="2400" dirty="0">
              <a:cs typeface="B Nazanin" panose="00000400000000000000" pitchFamily="2" charset="-78"/>
            </a:endParaRPr>
          </a:p>
        </p:txBody>
      </p:sp>
      <p:sp>
        <p:nvSpPr>
          <p:cNvPr id="78" name="TextBox 77"/>
          <p:cNvSpPr txBox="1"/>
          <p:nvPr/>
        </p:nvSpPr>
        <p:spPr>
          <a:xfrm>
            <a:off x="10169835" y="5574443"/>
            <a:ext cx="682800" cy="461665"/>
          </a:xfrm>
          <a:prstGeom prst="rect">
            <a:avLst/>
          </a:prstGeom>
          <a:noFill/>
        </p:spPr>
        <p:txBody>
          <a:bodyPr wrap="square" rtlCol="0">
            <a:spAutoFit/>
          </a:bodyPr>
          <a:lstStyle/>
          <a:p>
            <a:r>
              <a:rPr lang="fa-IR" sz="2400" dirty="0" smtClean="0">
                <a:cs typeface="B Nazanin" panose="00000400000000000000" pitchFamily="2" charset="-78"/>
              </a:rPr>
              <a:t>5</a:t>
            </a:r>
            <a:endParaRPr lang="en-US" sz="2400" dirty="0">
              <a:cs typeface="B Nazanin" panose="00000400000000000000" pitchFamily="2" charset="-78"/>
            </a:endParaRPr>
          </a:p>
        </p:txBody>
      </p:sp>
      <p:sp>
        <p:nvSpPr>
          <p:cNvPr id="79" name="TextBox 78"/>
          <p:cNvSpPr txBox="1"/>
          <p:nvPr/>
        </p:nvSpPr>
        <p:spPr>
          <a:xfrm>
            <a:off x="9358758" y="5587347"/>
            <a:ext cx="713561" cy="461665"/>
          </a:xfrm>
          <a:prstGeom prst="rect">
            <a:avLst/>
          </a:prstGeom>
          <a:noFill/>
        </p:spPr>
        <p:txBody>
          <a:bodyPr wrap="square" rtlCol="0">
            <a:spAutoFit/>
          </a:bodyPr>
          <a:lstStyle/>
          <a:p>
            <a:r>
              <a:rPr lang="fa-IR" sz="2400" dirty="0" smtClean="0">
                <a:cs typeface="B Nazanin" panose="00000400000000000000" pitchFamily="2" charset="-78"/>
              </a:rPr>
              <a:t>2</a:t>
            </a:r>
            <a:endParaRPr lang="en-US" sz="2400" dirty="0">
              <a:cs typeface="B Nazanin" panose="00000400000000000000" pitchFamily="2" charset="-78"/>
            </a:endParaRPr>
          </a:p>
        </p:txBody>
      </p:sp>
      <p:sp>
        <p:nvSpPr>
          <p:cNvPr id="80" name="TextBox 79"/>
          <p:cNvSpPr txBox="1"/>
          <p:nvPr/>
        </p:nvSpPr>
        <p:spPr>
          <a:xfrm>
            <a:off x="8383883" y="5574443"/>
            <a:ext cx="665760" cy="461665"/>
          </a:xfrm>
          <a:prstGeom prst="rect">
            <a:avLst/>
          </a:prstGeom>
          <a:noFill/>
        </p:spPr>
        <p:txBody>
          <a:bodyPr wrap="square" rtlCol="0">
            <a:spAutoFit/>
          </a:bodyPr>
          <a:lstStyle/>
          <a:p>
            <a:r>
              <a:rPr lang="fa-IR" sz="2400" dirty="0" smtClean="0">
                <a:cs typeface="B Nazanin" panose="00000400000000000000" pitchFamily="2" charset="-78"/>
              </a:rPr>
              <a:t>3</a:t>
            </a:r>
            <a:endParaRPr lang="en-US" sz="2400" dirty="0">
              <a:cs typeface="B Nazanin" panose="00000400000000000000" pitchFamily="2" charset="-78"/>
            </a:endParaRPr>
          </a:p>
        </p:txBody>
      </p:sp>
      <p:sp>
        <p:nvSpPr>
          <p:cNvPr id="93" name="TextBox 92"/>
          <p:cNvSpPr txBox="1"/>
          <p:nvPr/>
        </p:nvSpPr>
        <p:spPr>
          <a:xfrm>
            <a:off x="1090337" y="3034989"/>
            <a:ext cx="4510010" cy="461665"/>
          </a:xfrm>
          <a:prstGeom prst="rect">
            <a:avLst/>
          </a:prstGeom>
          <a:noFill/>
        </p:spPr>
        <p:txBody>
          <a:bodyPr wrap="square" rtlCol="0">
            <a:spAutoFit/>
          </a:bodyPr>
          <a:lstStyle/>
          <a:p>
            <a:r>
              <a:rPr lang="fa-IR" sz="2400" dirty="0" smtClean="0">
                <a:cs typeface="B Nazanin" panose="00000400000000000000" pitchFamily="2" charset="-78"/>
              </a:rPr>
              <a:t>	</a:t>
            </a:r>
            <a:endParaRPr lang="en-US" sz="2400" dirty="0">
              <a:cs typeface="B Nazanin" panose="00000400000000000000" pitchFamily="2" charset="-78"/>
            </a:endParaRPr>
          </a:p>
        </p:txBody>
      </p:sp>
      <p:sp>
        <p:nvSpPr>
          <p:cNvPr id="97" name="TextBox 96"/>
          <p:cNvSpPr txBox="1"/>
          <p:nvPr/>
        </p:nvSpPr>
        <p:spPr>
          <a:xfrm>
            <a:off x="4243560" y="1677732"/>
            <a:ext cx="705027" cy="461665"/>
          </a:xfrm>
          <a:prstGeom prst="rect">
            <a:avLst/>
          </a:prstGeom>
          <a:noFill/>
        </p:spPr>
        <p:txBody>
          <a:bodyPr wrap="square" rtlCol="0">
            <a:spAutoFit/>
          </a:bodyPr>
          <a:lstStyle/>
          <a:p>
            <a:r>
              <a:rPr lang="fa-IR" sz="2400" dirty="0" smtClean="0">
                <a:cs typeface="B Nazanin" panose="00000400000000000000" pitchFamily="2" charset="-78"/>
              </a:rPr>
              <a:t>یکان</a:t>
            </a:r>
            <a:endParaRPr lang="en-US" sz="2400" dirty="0">
              <a:cs typeface="B Nazanin" panose="00000400000000000000" pitchFamily="2" charset="-78"/>
            </a:endParaRPr>
          </a:p>
        </p:txBody>
      </p:sp>
      <p:sp>
        <p:nvSpPr>
          <p:cNvPr id="98" name="TextBox 97"/>
          <p:cNvSpPr txBox="1"/>
          <p:nvPr/>
        </p:nvSpPr>
        <p:spPr>
          <a:xfrm>
            <a:off x="3161321" y="1677733"/>
            <a:ext cx="839170" cy="461665"/>
          </a:xfrm>
          <a:prstGeom prst="rect">
            <a:avLst/>
          </a:prstGeom>
          <a:noFill/>
        </p:spPr>
        <p:txBody>
          <a:bodyPr wrap="square" rtlCol="0">
            <a:spAutoFit/>
          </a:bodyPr>
          <a:lstStyle/>
          <a:p>
            <a:r>
              <a:rPr lang="fa-IR" sz="2400" dirty="0" smtClean="0">
                <a:cs typeface="B Nazanin" panose="00000400000000000000" pitchFamily="2" charset="-78"/>
              </a:rPr>
              <a:t>دهگان</a:t>
            </a:r>
            <a:endParaRPr lang="en-US" sz="2400" dirty="0">
              <a:cs typeface="B Nazanin" panose="00000400000000000000" pitchFamily="2" charset="-78"/>
            </a:endParaRPr>
          </a:p>
        </p:txBody>
      </p:sp>
      <p:sp>
        <p:nvSpPr>
          <p:cNvPr id="99" name="TextBox 98"/>
          <p:cNvSpPr txBox="1"/>
          <p:nvPr/>
        </p:nvSpPr>
        <p:spPr>
          <a:xfrm>
            <a:off x="2130278" y="1677732"/>
            <a:ext cx="951235" cy="461665"/>
          </a:xfrm>
          <a:prstGeom prst="rect">
            <a:avLst/>
          </a:prstGeom>
          <a:noFill/>
        </p:spPr>
        <p:txBody>
          <a:bodyPr wrap="square" rtlCol="0">
            <a:spAutoFit/>
          </a:bodyPr>
          <a:lstStyle/>
          <a:p>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100" name="TextBox 99"/>
          <p:cNvSpPr txBox="1"/>
          <p:nvPr/>
        </p:nvSpPr>
        <p:spPr>
          <a:xfrm>
            <a:off x="1024844" y="1670296"/>
            <a:ext cx="952938" cy="461665"/>
          </a:xfrm>
          <a:prstGeom prst="rect">
            <a:avLst/>
          </a:prstGeom>
          <a:noFill/>
        </p:spPr>
        <p:txBody>
          <a:bodyPr wrap="square" rtlCol="0">
            <a:spAutoFit/>
          </a:bodyPr>
          <a:lstStyle/>
          <a:p>
            <a:r>
              <a:rPr lang="fa-IR" sz="2400" dirty="0" smtClean="0">
                <a:cs typeface="B Nazanin" panose="00000400000000000000" pitchFamily="2" charset="-78"/>
              </a:rPr>
              <a:t>هزارگان</a:t>
            </a:r>
            <a:endParaRPr lang="en-US" sz="2400" dirty="0">
              <a:cs typeface="B Nazanin" panose="00000400000000000000" pitchFamily="2" charset="-78"/>
            </a:endParaRPr>
          </a:p>
        </p:txBody>
      </p:sp>
      <p:sp>
        <p:nvSpPr>
          <p:cNvPr id="101" name="TextBox 100"/>
          <p:cNvSpPr txBox="1"/>
          <p:nvPr/>
        </p:nvSpPr>
        <p:spPr>
          <a:xfrm>
            <a:off x="4371027" y="2131961"/>
            <a:ext cx="531613" cy="1200329"/>
          </a:xfrm>
          <a:prstGeom prst="rect">
            <a:avLst/>
          </a:prstGeom>
          <a:noFill/>
        </p:spPr>
        <p:txBody>
          <a:bodyPr wrap="square" rtlCol="0">
            <a:spAutoFit/>
          </a:bodyPr>
          <a:lstStyle/>
          <a:p>
            <a:r>
              <a:rPr lang="fa-IR" sz="2400" dirty="0" smtClean="0">
                <a:cs typeface="B Nazanin" panose="00000400000000000000" pitchFamily="2" charset="-78"/>
              </a:rPr>
              <a:t>0</a:t>
            </a:r>
          </a:p>
          <a:p>
            <a:r>
              <a:rPr lang="fa-IR" sz="2400" dirty="0" smtClean="0">
                <a:cs typeface="B Nazanin" panose="00000400000000000000" pitchFamily="2" charset="-78"/>
              </a:rPr>
              <a:t>0</a:t>
            </a:r>
          </a:p>
          <a:p>
            <a:r>
              <a:rPr lang="fa-IR" sz="2400" dirty="0">
                <a:cs typeface="B Nazanin" panose="00000400000000000000" pitchFamily="2" charset="-78"/>
              </a:rPr>
              <a:t>0</a:t>
            </a:r>
            <a:endParaRPr lang="en-US" sz="2400" dirty="0">
              <a:cs typeface="B Nazanin" panose="00000400000000000000" pitchFamily="2" charset="-78"/>
            </a:endParaRPr>
          </a:p>
        </p:txBody>
      </p:sp>
      <p:sp>
        <p:nvSpPr>
          <p:cNvPr id="102" name="TextBox 101"/>
          <p:cNvSpPr txBox="1"/>
          <p:nvPr/>
        </p:nvSpPr>
        <p:spPr>
          <a:xfrm>
            <a:off x="3329655" y="2115092"/>
            <a:ext cx="561095" cy="1200329"/>
          </a:xfrm>
          <a:prstGeom prst="rect">
            <a:avLst/>
          </a:prstGeom>
          <a:noFill/>
        </p:spPr>
        <p:txBody>
          <a:bodyPr wrap="square" rtlCol="0">
            <a:spAutoFit/>
          </a:bodyPr>
          <a:lstStyle/>
          <a:p>
            <a:r>
              <a:rPr lang="fa-IR" sz="2400" dirty="0" smtClean="0">
                <a:cs typeface="B Nazanin" panose="00000400000000000000" pitchFamily="2" charset="-78"/>
              </a:rPr>
              <a:t>0</a:t>
            </a:r>
          </a:p>
          <a:p>
            <a:r>
              <a:rPr lang="fa-IR" sz="2400" dirty="0" smtClean="0">
                <a:cs typeface="B Nazanin" panose="00000400000000000000" pitchFamily="2" charset="-78"/>
              </a:rPr>
              <a:t>0</a:t>
            </a:r>
          </a:p>
          <a:p>
            <a:r>
              <a:rPr lang="fa-IR" sz="2400" dirty="0">
                <a:cs typeface="B Nazanin" panose="00000400000000000000" pitchFamily="2" charset="-78"/>
              </a:rPr>
              <a:t>0</a:t>
            </a:r>
            <a:endParaRPr lang="en-US" sz="2400" dirty="0">
              <a:cs typeface="B Nazanin" panose="00000400000000000000" pitchFamily="2" charset="-78"/>
            </a:endParaRPr>
          </a:p>
        </p:txBody>
      </p:sp>
      <p:sp>
        <p:nvSpPr>
          <p:cNvPr id="103" name="TextBox 102"/>
          <p:cNvSpPr txBox="1"/>
          <p:nvPr/>
        </p:nvSpPr>
        <p:spPr>
          <a:xfrm>
            <a:off x="2322625" y="2115091"/>
            <a:ext cx="666018" cy="1200329"/>
          </a:xfrm>
          <a:prstGeom prst="rect">
            <a:avLst/>
          </a:prstGeom>
          <a:noFill/>
        </p:spPr>
        <p:txBody>
          <a:bodyPr wrap="square" rtlCol="0">
            <a:spAutoFit/>
          </a:bodyPr>
          <a:lstStyle/>
          <a:p>
            <a:r>
              <a:rPr lang="fa-IR" sz="2400" dirty="0" smtClean="0">
                <a:cs typeface="B Nazanin" panose="00000400000000000000" pitchFamily="2" charset="-78"/>
              </a:rPr>
              <a:t>0</a:t>
            </a:r>
          </a:p>
          <a:p>
            <a:r>
              <a:rPr lang="fa-IR" sz="2400" dirty="0" smtClean="0">
                <a:cs typeface="B Nazanin" panose="00000400000000000000" pitchFamily="2" charset="-78"/>
              </a:rPr>
              <a:t>0</a:t>
            </a:r>
          </a:p>
          <a:p>
            <a:r>
              <a:rPr lang="fa-IR" sz="2400" dirty="0">
                <a:cs typeface="B Nazanin" panose="00000400000000000000" pitchFamily="2" charset="-78"/>
              </a:rPr>
              <a:t>0</a:t>
            </a:r>
            <a:endParaRPr lang="en-US" sz="2400" dirty="0">
              <a:cs typeface="B Nazanin" panose="00000400000000000000" pitchFamily="2" charset="-78"/>
            </a:endParaRPr>
          </a:p>
        </p:txBody>
      </p:sp>
      <p:sp>
        <p:nvSpPr>
          <p:cNvPr id="104" name="TextBox 103"/>
          <p:cNvSpPr txBox="1"/>
          <p:nvPr/>
        </p:nvSpPr>
        <p:spPr>
          <a:xfrm>
            <a:off x="1284568" y="2120749"/>
            <a:ext cx="518715" cy="1200329"/>
          </a:xfrm>
          <a:prstGeom prst="rect">
            <a:avLst/>
          </a:prstGeom>
          <a:noFill/>
        </p:spPr>
        <p:txBody>
          <a:bodyPr wrap="square" rtlCol="0">
            <a:spAutoFit/>
          </a:bodyPr>
          <a:lstStyle/>
          <a:p>
            <a:r>
              <a:rPr lang="fa-IR" sz="2400" dirty="0" smtClean="0">
                <a:cs typeface="B Nazanin" panose="00000400000000000000" pitchFamily="2" charset="-78"/>
              </a:rPr>
              <a:t>1</a:t>
            </a:r>
          </a:p>
          <a:p>
            <a:r>
              <a:rPr lang="fa-IR" sz="2400" dirty="0" smtClean="0">
                <a:cs typeface="B Nazanin" panose="00000400000000000000" pitchFamily="2" charset="-78"/>
              </a:rPr>
              <a:t>1</a:t>
            </a:r>
          </a:p>
          <a:p>
            <a:r>
              <a:rPr lang="fa-IR" sz="2400" dirty="0">
                <a:cs typeface="B Nazanin" panose="00000400000000000000" pitchFamily="2" charset="-78"/>
              </a:rPr>
              <a:t>2</a:t>
            </a:r>
            <a:endParaRPr lang="en-US" sz="2400" dirty="0">
              <a:cs typeface="B Nazanin" panose="00000400000000000000" pitchFamily="2" charset="-78"/>
            </a:endParaRPr>
          </a:p>
        </p:txBody>
      </p:sp>
      <p:cxnSp>
        <p:nvCxnSpPr>
          <p:cNvPr id="39" name="Straight Connector 38"/>
          <p:cNvCxnSpPr/>
          <p:nvPr/>
        </p:nvCxnSpPr>
        <p:spPr>
          <a:xfrm flipV="1">
            <a:off x="1977782" y="1700351"/>
            <a:ext cx="6726" cy="132959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0" name="Straight Connector 39"/>
          <p:cNvCxnSpPr/>
          <p:nvPr/>
        </p:nvCxnSpPr>
        <p:spPr>
          <a:xfrm flipH="1" flipV="1">
            <a:off x="3073711" y="1670296"/>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1" name="Straight Connector 60"/>
          <p:cNvCxnSpPr/>
          <p:nvPr/>
        </p:nvCxnSpPr>
        <p:spPr>
          <a:xfrm flipH="1" flipV="1">
            <a:off x="4038263" y="1677732"/>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3" name="Straight Connector 62"/>
          <p:cNvCxnSpPr/>
          <p:nvPr/>
        </p:nvCxnSpPr>
        <p:spPr>
          <a:xfrm flipH="1">
            <a:off x="1214539" y="2132439"/>
            <a:ext cx="3455589" cy="4419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6" name="Straight Connector 65"/>
          <p:cNvCxnSpPr/>
          <p:nvPr/>
        </p:nvCxnSpPr>
        <p:spPr>
          <a:xfrm flipH="1">
            <a:off x="1216191" y="2854841"/>
            <a:ext cx="3455589" cy="4419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70" name="Rectangle 69"/>
          <p:cNvSpPr/>
          <p:nvPr/>
        </p:nvSpPr>
        <p:spPr>
          <a:xfrm>
            <a:off x="4950589" y="4348424"/>
            <a:ext cx="477311" cy="6703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2400" dirty="0" smtClean="0">
                <a:solidFill>
                  <a:schemeClr val="bg1"/>
                </a:solidFill>
                <a:cs typeface="B Nazanin" panose="00000400000000000000" pitchFamily="2" charset="-78"/>
              </a:rPr>
              <a:t>10</a:t>
            </a:r>
            <a:endParaRPr lang="en-US" sz="2400" dirty="0">
              <a:solidFill>
                <a:schemeClr val="bg1"/>
              </a:solidFill>
              <a:cs typeface="B Nazanin" panose="00000400000000000000" pitchFamily="2" charset="-78"/>
            </a:endParaRPr>
          </a:p>
        </p:txBody>
      </p:sp>
      <p:sp>
        <p:nvSpPr>
          <p:cNvPr id="81" name="Rectangle 80"/>
          <p:cNvSpPr/>
          <p:nvPr/>
        </p:nvSpPr>
        <p:spPr>
          <a:xfrm>
            <a:off x="5827012" y="5185380"/>
            <a:ext cx="477311" cy="6703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2400" dirty="0" smtClean="0">
                <a:solidFill>
                  <a:schemeClr val="bg1"/>
                </a:solidFill>
                <a:cs typeface="B Nazanin" panose="00000400000000000000" pitchFamily="2" charset="-78"/>
              </a:rPr>
              <a:t>10</a:t>
            </a:r>
            <a:endParaRPr lang="en-US" sz="2400" dirty="0">
              <a:solidFill>
                <a:schemeClr val="bg1"/>
              </a:solidFill>
              <a:cs typeface="B Nazanin" panose="00000400000000000000" pitchFamily="2" charset="-78"/>
            </a:endParaRPr>
          </a:p>
        </p:txBody>
      </p:sp>
      <p:sp>
        <p:nvSpPr>
          <p:cNvPr id="82" name="Rectangle 81"/>
          <p:cNvSpPr/>
          <p:nvPr/>
        </p:nvSpPr>
        <p:spPr>
          <a:xfrm>
            <a:off x="4966464" y="5151819"/>
            <a:ext cx="477311" cy="6703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2400" dirty="0" smtClean="0">
                <a:solidFill>
                  <a:schemeClr val="bg1"/>
                </a:solidFill>
                <a:cs typeface="B Nazanin" panose="00000400000000000000" pitchFamily="2" charset="-78"/>
              </a:rPr>
              <a:t>10</a:t>
            </a:r>
            <a:endParaRPr lang="en-US" sz="2400" dirty="0">
              <a:solidFill>
                <a:schemeClr val="bg1"/>
              </a:solidFill>
              <a:cs typeface="B Nazanin" panose="00000400000000000000" pitchFamily="2" charset="-78"/>
            </a:endParaRPr>
          </a:p>
        </p:txBody>
      </p:sp>
      <p:sp>
        <p:nvSpPr>
          <p:cNvPr id="84" name="Rectangle 83"/>
          <p:cNvSpPr/>
          <p:nvPr/>
        </p:nvSpPr>
        <p:spPr>
          <a:xfrm>
            <a:off x="5415897" y="5988775"/>
            <a:ext cx="477311" cy="6703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sz="2400" dirty="0" smtClean="0">
                <a:solidFill>
                  <a:schemeClr val="bg1"/>
                </a:solidFill>
                <a:cs typeface="B Nazanin" panose="00000400000000000000" pitchFamily="2" charset="-78"/>
              </a:rPr>
              <a:t>10</a:t>
            </a:r>
            <a:endParaRPr lang="en-US" sz="2400" dirty="0">
              <a:solidFill>
                <a:schemeClr val="bg1"/>
              </a:solidFill>
              <a:cs typeface="B Nazanin" panose="00000400000000000000" pitchFamily="2" charset="-78"/>
            </a:endParaRPr>
          </a:p>
        </p:txBody>
      </p:sp>
      <p:cxnSp>
        <p:nvCxnSpPr>
          <p:cNvPr id="85" name="Straight Connector 84"/>
          <p:cNvCxnSpPr/>
          <p:nvPr/>
        </p:nvCxnSpPr>
        <p:spPr>
          <a:xfrm flipH="1">
            <a:off x="7205042" y="4383328"/>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cxnSp>
        <p:nvCxnSpPr>
          <p:cNvPr id="86" name="Straight Connector 85"/>
          <p:cNvCxnSpPr/>
          <p:nvPr/>
        </p:nvCxnSpPr>
        <p:spPr>
          <a:xfrm flipH="1">
            <a:off x="7357442" y="4535728"/>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cxnSp>
        <p:nvCxnSpPr>
          <p:cNvPr id="87" name="Straight Connector 86"/>
          <p:cNvCxnSpPr/>
          <p:nvPr/>
        </p:nvCxnSpPr>
        <p:spPr>
          <a:xfrm flipH="1">
            <a:off x="6988986" y="5262755"/>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cxnSp>
        <p:nvCxnSpPr>
          <p:cNvPr id="88" name="Straight Connector 87"/>
          <p:cNvCxnSpPr/>
          <p:nvPr/>
        </p:nvCxnSpPr>
        <p:spPr>
          <a:xfrm flipH="1">
            <a:off x="7141386" y="5415155"/>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cxnSp>
        <p:nvCxnSpPr>
          <p:cNvPr id="89" name="Straight Connector 88"/>
          <p:cNvCxnSpPr/>
          <p:nvPr/>
        </p:nvCxnSpPr>
        <p:spPr>
          <a:xfrm flipH="1">
            <a:off x="7293786" y="5567555"/>
            <a:ext cx="8218" cy="602896"/>
          </a:xfrm>
          <a:prstGeom prst="line">
            <a:avLst/>
          </a:prstGeom>
          <a:ln w="381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76702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1347" y="2200598"/>
            <a:ext cx="9414457" cy="461665"/>
          </a:xfrm>
          <a:prstGeom prst="rect">
            <a:avLst/>
          </a:prstGeom>
          <a:noFill/>
        </p:spPr>
        <p:txBody>
          <a:bodyPr wrap="square" rtlCol="0">
            <a:spAutoFit/>
          </a:bodyPr>
          <a:lstStyle/>
          <a:p>
            <a:pPr algn="r"/>
            <a:r>
              <a:rPr lang="fa-IR" sz="2400" dirty="0" smtClean="0">
                <a:cs typeface="B Nazanin" panose="00000400000000000000" pitchFamily="2" charset="-78"/>
              </a:rPr>
              <a:t>می خواهیم عدد درون جدول را از ارزش مکانی بیرون آورده و آن را به صورت جمع گسترده بنویسیم</a:t>
            </a:r>
            <a:endParaRPr lang="en-US" sz="2400" dirty="0">
              <a:cs typeface="B Nazanin" panose="00000400000000000000" pitchFamily="2" charset="-78"/>
            </a:endParaRPr>
          </a:p>
        </p:txBody>
      </p:sp>
      <p:sp>
        <p:nvSpPr>
          <p:cNvPr id="6" name="TextBox 5"/>
          <p:cNvSpPr txBox="1"/>
          <p:nvPr/>
        </p:nvSpPr>
        <p:spPr>
          <a:xfrm>
            <a:off x="4336335" y="3051946"/>
            <a:ext cx="1043189" cy="461665"/>
          </a:xfrm>
          <a:prstGeom prst="rect">
            <a:avLst/>
          </a:prstGeom>
          <a:noFill/>
        </p:spPr>
        <p:txBody>
          <a:bodyPr wrap="square" rtlCol="0">
            <a:spAutoFit/>
          </a:bodyPr>
          <a:lstStyle/>
          <a:p>
            <a:r>
              <a:rPr lang="fa-IR" sz="2400" b="1" dirty="0" smtClean="0">
                <a:cs typeface="B Nazanin" panose="00000400000000000000" pitchFamily="2" charset="-78"/>
              </a:rPr>
              <a:t>یکان</a:t>
            </a:r>
            <a:endParaRPr lang="en-US" sz="2400" b="1" dirty="0">
              <a:cs typeface="B Nazanin" panose="00000400000000000000" pitchFamily="2" charset="-78"/>
            </a:endParaRPr>
          </a:p>
        </p:txBody>
      </p:sp>
      <p:sp>
        <p:nvSpPr>
          <p:cNvPr id="7" name="TextBox 6"/>
          <p:cNvSpPr txBox="1"/>
          <p:nvPr/>
        </p:nvSpPr>
        <p:spPr>
          <a:xfrm>
            <a:off x="3441641" y="3079243"/>
            <a:ext cx="1056068" cy="461665"/>
          </a:xfrm>
          <a:prstGeom prst="rect">
            <a:avLst/>
          </a:prstGeom>
          <a:noFill/>
        </p:spPr>
        <p:txBody>
          <a:bodyPr wrap="square" rtlCol="0">
            <a:spAutoFit/>
          </a:bodyPr>
          <a:lstStyle/>
          <a:p>
            <a:r>
              <a:rPr lang="fa-IR" sz="2400" b="1" dirty="0" smtClean="0">
                <a:cs typeface="B Nazanin" panose="00000400000000000000" pitchFamily="2" charset="-78"/>
              </a:rPr>
              <a:t>دهگان</a:t>
            </a:r>
            <a:endParaRPr lang="en-US" sz="2400" b="1" dirty="0">
              <a:cs typeface="B Nazanin" panose="00000400000000000000" pitchFamily="2" charset="-78"/>
            </a:endParaRPr>
          </a:p>
        </p:txBody>
      </p:sp>
      <p:sp>
        <p:nvSpPr>
          <p:cNvPr id="8" name="TextBox 7"/>
          <p:cNvSpPr txBox="1"/>
          <p:nvPr/>
        </p:nvSpPr>
        <p:spPr>
          <a:xfrm>
            <a:off x="2436527" y="3092892"/>
            <a:ext cx="1109014" cy="461665"/>
          </a:xfrm>
          <a:prstGeom prst="rect">
            <a:avLst/>
          </a:prstGeom>
          <a:noFill/>
        </p:spPr>
        <p:txBody>
          <a:bodyPr wrap="square" rtlCol="0">
            <a:spAutoFit/>
          </a:bodyPr>
          <a:lstStyle/>
          <a:p>
            <a:r>
              <a:rPr lang="fa-IR" sz="2400" b="1" dirty="0" smtClean="0">
                <a:cs typeface="B Nazanin" panose="00000400000000000000" pitchFamily="2" charset="-78"/>
              </a:rPr>
              <a:t>صدگان</a:t>
            </a:r>
            <a:endParaRPr lang="en-US" sz="2400" b="1" dirty="0">
              <a:cs typeface="B Nazanin" panose="00000400000000000000" pitchFamily="2" charset="-78"/>
            </a:endParaRPr>
          </a:p>
        </p:txBody>
      </p:sp>
      <p:sp>
        <p:nvSpPr>
          <p:cNvPr id="10" name="TextBox 9"/>
          <p:cNvSpPr txBox="1"/>
          <p:nvPr/>
        </p:nvSpPr>
        <p:spPr>
          <a:xfrm>
            <a:off x="6012577" y="3568531"/>
            <a:ext cx="4963076" cy="584775"/>
          </a:xfrm>
          <a:prstGeom prst="rect">
            <a:avLst/>
          </a:prstGeom>
          <a:noFill/>
        </p:spPr>
        <p:txBody>
          <a:bodyPr wrap="square" rtlCol="0">
            <a:spAutoFit/>
          </a:bodyPr>
          <a:lstStyle/>
          <a:p>
            <a:r>
              <a:rPr lang="fa-IR" sz="3200" dirty="0" smtClean="0">
                <a:cs typeface="B Nazanin" panose="00000400000000000000" pitchFamily="2" charset="-78"/>
              </a:rPr>
              <a:t>	2+40+700+5000		</a:t>
            </a:r>
            <a:endParaRPr lang="en-US" sz="3200" dirty="0">
              <a:cs typeface="B Nazanin" panose="00000400000000000000" pitchFamily="2" charset="-78"/>
            </a:endParaRPr>
          </a:p>
        </p:txBody>
      </p:sp>
      <p:sp>
        <p:nvSpPr>
          <p:cNvPr id="12" name="TextBox 11"/>
          <p:cNvSpPr txBox="1"/>
          <p:nvPr/>
        </p:nvSpPr>
        <p:spPr>
          <a:xfrm>
            <a:off x="4629955" y="3595646"/>
            <a:ext cx="592428" cy="646331"/>
          </a:xfrm>
          <a:prstGeom prst="rect">
            <a:avLst/>
          </a:prstGeom>
          <a:noFill/>
        </p:spPr>
        <p:txBody>
          <a:bodyPr wrap="square" rtlCol="0">
            <a:spAutoFit/>
          </a:bodyPr>
          <a:lstStyle/>
          <a:p>
            <a:r>
              <a:rPr lang="fa-IR" sz="3600" dirty="0" smtClean="0">
                <a:cs typeface="B Nazanin" panose="00000400000000000000" pitchFamily="2" charset="-78"/>
              </a:rPr>
              <a:t>2</a:t>
            </a:r>
            <a:endParaRPr lang="en-US" sz="3200" dirty="0">
              <a:cs typeface="B Nazanin" panose="00000400000000000000" pitchFamily="2" charset="-78"/>
            </a:endParaRPr>
          </a:p>
        </p:txBody>
      </p:sp>
      <p:sp>
        <p:nvSpPr>
          <p:cNvPr id="13" name="TextBox 12"/>
          <p:cNvSpPr txBox="1"/>
          <p:nvPr/>
        </p:nvSpPr>
        <p:spPr>
          <a:xfrm>
            <a:off x="3651980" y="3614780"/>
            <a:ext cx="901521" cy="584775"/>
          </a:xfrm>
          <a:prstGeom prst="rect">
            <a:avLst/>
          </a:prstGeom>
          <a:noFill/>
        </p:spPr>
        <p:txBody>
          <a:bodyPr wrap="square" rtlCol="0">
            <a:spAutoFit/>
          </a:bodyPr>
          <a:lstStyle/>
          <a:p>
            <a:r>
              <a:rPr lang="fa-IR" sz="3200" dirty="0" smtClean="0">
                <a:cs typeface="B Nazanin" panose="00000400000000000000" pitchFamily="2" charset="-78"/>
              </a:rPr>
              <a:t>4</a:t>
            </a:r>
            <a:endParaRPr lang="en-US" sz="2400" dirty="0">
              <a:cs typeface="B Nazanin" panose="00000400000000000000" pitchFamily="2" charset="-78"/>
            </a:endParaRPr>
          </a:p>
        </p:txBody>
      </p:sp>
      <p:sp>
        <p:nvSpPr>
          <p:cNvPr id="14" name="TextBox 13"/>
          <p:cNvSpPr txBox="1"/>
          <p:nvPr/>
        </p:nvSpPr>
        <p:spPr>
          <a:xfrm>
            <a:off x="2643970" y="3615505"/>
            <a:ext cx="721217" cy="584775"/>
          </a:xfrm>
          <a:prstGeom prst="rect">
            <a:avLst/>
          </a:prstGeom>
          <a:noFill/>
        </p:spPr>
        <p:txBody>
          <a:bodyPr wrap="square" rtlCol="0">
            <a:spAutoFit/>
          </a:bodyPr>
          <a:lstStyle/>
          <a:p>
            <a:r>
              <a:rPr lang="fa-IR" sz="3200" dirty="0" smtClean="0">
                <a:cs typeface="B Nazanin" panose="00000400000000000000" pitchFamily="2" charset="-78"/>
              </a:rPr>
              <a:t>7</a:t>
            </a:r>
            <a:endParaRPr lang="en-US" sz="2400" dirty="0">
              <a:cs typeface="B Nazanin" panose="00000400000000000000" pitchFamily="2" charset="-78"/>
            </a:endParaRPr>
          </a:p>
        </p:txBody>
      </p:sp>
      <p:sp>
        <p:nvSpPr>
          <p:cNvPr id="15" name="TextBox 14"/>
          <p:cNvSpPr txBox="1"/>
          <p:nvPr/>
        </p:nvSpPr>
        <p:spPr>
          <a:xfrm>
            <a:off x="1727302" y="3571677"/>
            <a:ext cx="734096" cy="584775"/>
          </a:xfrm>
          <a:prstGeom prst="rect">
            <a:avLst/>
          </a:prstGeom>
          <a:noFill/>
        </p:spPr>
        <p:txBody>
          <a:bodyPr wrap="square" rtlCol="0">
            <a:spAutoFit/>
          </a:bodyPr>
          <a:lstStyle/>
          <a:p>
            <a:r>
              <a:rPr lang="fa-IR" sz="3200" dirty="0" smtClean="0">
                <a:cs typeface="B Nazanin" panose="00000400000000000000" pitchFamily="2" charset="-78"/>
              </a:rPr>
              <a:t>5</a:t>
            </a:r>
            <a:endParaRPr lang="en-US" sz="2400" dirty="0">
              <a:cs typeface="B Nazanin" panose="00000400000000000000" pitchFamily="2" charset="-78"/>
            </a:endParaRPr>
          </a:p>
        </p:txBody>
      </p:sp>
      <p:sp>
        <p:nvSpPr>
          <p:cNvPr id="16" name="Right Arrow 15"/>
          <p:cNvSpPr/>
          <p:nvPr/>
        </p:nvSpPr>
        <p:spPr>
          <a:xfrm>
            <a:off x="5594014" y="3643328"/>
            <a:ext cx="837126" cy="4338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extBox 16"/>
          <p:cNvSpPr txBox="1"/>
          <p:nvPr/>
        </p:nvSpPr>
        <p:spPr>
          <a:xfrm>
            <a:off x="1932543" y="4620132"/>
            <a:ext cx="9942136" cy="1200329"/>
          </a:xfrm>
          <a:prstGeom prst="rect">
            <a:avLst/>
          </a:prstGeom>
          <a:noFill/>
        </p:spPr>
        <p:txBody>
          <a:bodyPr wrap="square" rtlCol="0">
            <a:spAutoFit/>
          </a:bodyPr>
          <a:lstStyle/>
          <a:p>
            <a:pPr algn="r">
              <a:lnSpc>
                <a:spcPct val="150000"/>
              </a:lnSpc>
            </a:pPr>
            <a:r>
              <a:rPr lang="fa-IR" sz="2400" b="1" dirty="0" smtClean="0">
                <a:cs typeface="B Nazanin" panose="00000400000000000000" pitchFamily="2" charset="-78"/>
              </a:rPr>
              <a:t>برای مقایسه ی عددهای چهار رقمی مانند تمام مقایسه هایی که قبلا آموختید عمل می کنید و از بزرگترین ارزش مکانی که اکنون هزار است شروع به مقایسه می کنید مثلا:</a:t>
            </a:r>
            <a:endParaRPr lang="en-US" sz="2400" b="1" dirty="0">
              <a:cs typeface="B Nazanin" panose="00000400000000000000" pitchFamily="2" charset="-78"/>
            </a:endParaRPr>
          </a:p>
        </p:txBody>
      </p:sp>
      <p:sp>
        <p:nvSpPr>
          <p:cNvPr id="18" name="TextBox 17"/>
          <p:cNvSpPr txBox="1"/>
          <p:nvPr/>
        </p:nvSpPr>
        <p:spPr>
          <a:xfrm>
            <a:off x="576912" y="5364228"/>
            <a:ext cx="2494445" cy="461665"/>
          </a:xfrm>
          <a:prstGeom prst="rect">
            <a:avLst/>
          </a:prstGeom>
          <a:noFill/>
        </p:spPr>
        <p:txBody>
          <a:bodyPr wrap="square" rtlCol="0">
            <a:spAutoFit/>
          </a:bodyPr>
          <a:lstStyle/>
          <a:p>
            <a:r>
              <a:rPr lang="fa-IR" sz="2400" b="1" dirty="0" smtClean="0">
                <a:cs typeface="B Nazanin" panose="00000400000000000000" pitchFamily="2" charset="-78"/>
              </a:rPr>
              <a:t>2000	</a:t>
            </a:r>
            <a:endParaRPr lang="en-US" sz="2400" b="1" dirty="0">
              <a:cs typeface="B Nazanin" panose="00000400000000000000" pitchFamily="2" charset="-78"/>
            </a:endParaRPr>
          </a:p>
        </p:txBody>
      </p:sp>
      <p:sp>
        <p:nvSpPr>
          <p:cNvPr id="19" name="Oval 18"/>
          <p:cNvSpPr/>
          <p:nvPr/>
        </p:nvSpPr>
        <p:spPr>
          <a:xfrm>
            <a:off x="1428829" y="5242199"/>
            <a:ext cx="503714" cy="495262"/>
          </a:xfrm>
          <a:prstGeom prst="ellipse">
            <a:avLst/>
          </a:prstGeom>
          <a:ln w="28575">
            <a:solidFill>
              <a:srgbClr val="92D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fa-IR" sz="4000" b="1" dirty="0">
                <a:cs typeface="B Titr" panose="00000700000000000000" pitchFamily="2" charset="-78"/>
              </a:rPr>
              <a:t>&gt;</a:t>
            </a:r>
            <a:endParaRPr lang="en-US" b="1" dirty="0">
              <a:cs typeface="B Titr" panose="00000700000000000000" pitchFamily="2" charset="-78"/>
            </a:endParaRPr>
          </a:p>
        </p:txBody>
      </p:sp>
      <p:sp>
        <p:nvSpPr>
          <p:cNvPr id="20" name="TextBox 19"/>
          <p:cNvSpPr txBox="1"/>
          <p:nvPr/>
        </p:nvSpPr>
        <p:spPr>
          <a:xfrm>
            <a:off x="2158496" y="5302749"/>
            <a:ext cx="1103391" cy="461665"/>
          </a:xfrm>
          <a:prstGeom prst="rect">
            <a:avLst/>
          </a:prstGeom>
          <a:noFill/>
        </p:spPr>
        <p:txBody>
          <a:bodyPr wrap="square" rtlCol="0">
            <a:spAutoFit/>
          </a:bodyPr>
          <a:lstStyle/>
          <a:p>
            <a:r>
              <a:rPr lang="fa-IR" sz="2400" b="1" dirty="0" smtClean="0">
                <a:cs typeface="B Nazanin" panose="00000400000000000000" pitchFamily="2" charset="-78"/>
              </a:rPr>
              <a:t>4700</a:t>
            </a:r>
            <a:endParaRPr lang="en-US" sz="2400" b="1" dirty="0">
              <a:cs typeface="B Nazanin" panose="00000400000000000000" pitchFamily="2" charset="-78"/>
            </a:endParaRPr>
          </a:p>
        </p:txBody>
      </p:sp>
      <p:sp>
        <p:nvSpPr>
          <p:cNvPr id="21" name="TextBox 20"/>
          <p:cNvSpPr txBox="1"/>
          <p:nvPr/>
        </p:nvSpPr>
        <p:spPr>
          <a:xfrm>
            <a:off x="594802" y="5859631"/>
            <a:ext cx="1134237" cy="461665"/>
          </a:xfrm>
          <a:prstGeom prst="rect">
            <a:avLst/>
          </a:prstGeom>
          <a:noFill/>
        </p:spPr>
        <p:txBody>
          <a:bodyPr wrap="square" rtlCol="0">
            <a:spAutoFit/>
          </a:bodyPr>
          <a:lstStyle/>
          <a:p>
            <a:r>
              <a:rPr lang="fa-IR" sz="2400" b="1" dirty="0" smtClean="0">
                <a:cs typeface="B Nazanin" panose="00000400000000000000" pitchFamily="2" charset="-78"/>
              </a:rPr>
              <a:t>1075</a:t>
            </a:r>
            <a:endParaRPr lang="en-US" sz="2400" b="1" dirty="0">
              <a:cs typeface="B Nazanin" panose="00000400000000000000" pitchFamily="2" charset="-78"/>
            </a:endParaRPr>
          </a:p>
        </p:txBody>
      </p:sp>
      <p:sp>
        <p:nvSpPr>
          <p:cNvPr id="24" name="TextBox 23"/>
          <p:cNvSpPr txBox="1"/>
          <p:nvPr/>
        </p:nvSpPr>
        <p:spPr>
          <a:xfrm>
            <a:off x="2102342" y="5829711"/>
            <a:ext cx="1048468" cy="461665"/>
          </a:xfrm>
          <a:prstGeom prst="rect">
            <a:avLst/>
          </a:prstGeom>
          <a:noFill/>
        </p:spPr>
        <p:txBody>
          <a:bodyPr wrap="square" rtlCol="0">
            <a:spAutoFit/>
          </a:bodyPr>
          <a:lstStyle/>
          <a:p>
            <a:r>
              <a:rPr lang="fa-IR" sz="2400" b="1" dirty="0" smtClean="0">
                <a:cs typeface="B Nazanin" panose="00000400000000000000" pitchFamily="2" charset="-78"/>
              </a:rPr>
              <a:t>2075</a:t>
            </a:r>
            <a:endParaRPr lang="en-US" sz="2400" b="1" dirty="0">
              <a:cs typeface="B Nazanin" panose="00000400000000000000" pitchFamily="2" charset="-78"/>
            </a:endParaRPr>
          </a:p>
        </p:txBody>
      </p:sp>
      <p:sp>
        <p:nvSpPr>
          <p:cNvPr id="25" name="TextBox 24"/>
          <p:cNvSpPr txBox="1"/>
          <p:nvPr/>
        </p:nvSpPr>
        <p:spPr>
          <a:xfrm>
            <a:off x="599814" y="6372478"/>
            <a:ext cx="1127488" cy="461665"/>
          </a:xfrm>
          <a:prstGeom prst="rect">
            <a:avLst/>
          </a:prstGeom>
          <a:noFill/>
        </p:spPr>
        <p:txBody>
          <a:bodyPr wrap="square" rtlCol="0">
            <a:spAutoFit/>
          </a:bodyPr>
          <a:lstStyle/>
          <a:p>
            <a:r>
              <a:rPr lang="fa-IR" sz="2400" b="1" dirty="0" smtClean="0">
                <a:cs typeface="B Nazanin" panose="00000400000000000000" pitchFamily="2" charset="-78"/>
              </a:rPr>
              <a:t>9386</a:t>
            </a:r>
            <a:endParaRPr lang="en-US" sz="2400" b="1" dirty="0">
              <a:cs typeface="B Nazanin" panose="00000400000000000000" pitchFamily="2" charset="-78"/>
            </a:endParaRPr>
          </a:p>
        </p:txBody>
      </p:sp>
      <p:sp>
        <p:nvSpPr>
          <p:cNvPr id="27" name="TextBox 26"/>
          <p:cNvSpPr txBox="1"/>
          <p:nvPr/>
        </p:nvSpPr>
        <p:spPr>
          <a:xfrm>
            <a:off x="2128086" y="6372478"/>
            <a:ext cx="1031122" cy="461665"/>
          </a:xfrm>
          <a:prstGeom prst="rect">
            <a:avLst/>
          </a:prstGeom>
          <a:noFill/>
        </p:spPr>
        <p:txBody>
          <a:bodyPr wrap="square" rtlCol="0">
            <a:spAutoFit/>
          </a:bodyPr>
          <a:lstStyle/>
          <a:p>
            <a:r>
              <a:rPr lang="fa-IR" sz="2400" b="1" dirty="0" smtClean="0">
                <a:cs typeface="B Nazanin" panose="00000400000000000000" pitchFamily="2" charset="-78"/>
              </a:rPr>
              <a:t>9486</a:t>
            </a:r>
            <a:endParaRPr lang="en-US" sz="2400" b="1" dirty="0">
              <a:cs typeface="B Nazanin" panose="00000400000000000000" pitchFamily="2" charset="-78"/>
            </a:endParaRPr>
          </a:p>
        </p:txBody>
      </p:sp>
      <p:sp>
        <p:nvSpPr>
          <p:cNvPr id="28" name="TextBox 27"/>
          <p:cNvSpPr txBox="1"/>
          <p:nvPr/>
        </p:nvSpPr>
        <p:spPr>
          <a:xfrm>
            <a:off x="1453300" y="3050205"/>
            <a:ext cx="1178778" cy="461665"/>
          </a:xfrm>
          <a:prstGeom prst="rect">
            <a:avLst/>
          </a:prstGeom>
          <a:noFill/>
        </p:spPr>
        <p:txBody>
          <a:bodyPr wrap="square" rtlCol="0">
            <a:spAutoFit/>
          </a:bodyPr>
          <a:lstStyle/>
          <a:p>
            <a:r>
              <a:rPr lang="fa-IR" sz="2400" b="1" dirty="0" smtClean="0">
                <a:cs typeface="B Nazanin" panose="00000400000000000000" pitchFamily="2" charset="-78"/>
              </a:rPr>
              <a:t>هزارگان</a:t>
            </a:r>
            <a:endParaRPr lang="en-US" sz="2400" b="1" dirty="0">
              <a:cs typeface="B Nazanin" panose="00000400000000000000" pitchFamily="2" charset="-78"/>
            </a:endParaRPr>
          </a:p>
        </p:txBody>
      </p:sp>
      <p:cxnSp>
        <p:nvCxnSpPr>
          <p:cNvPr id="29" name="Straight Connector 28"/>
          <p:cNvCxnSpPr/>
          <p:nvPr/>
        </p:nvCxnSpPr>
        <p:spPr>
          <a:xfrm flipH="1" flipV="1">
            <a:off x="4301303" y="3029742"/>
            <a:ext cx="2"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flipH="1" flipV="1">
            <a:off x="1484297" y="3479024"/>
            <a:ext cx="3503465" cy="5426"/>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flipH="1" flipV="1">
            <a:off x="3360839" y="2977156"/>
            <a:ext cx="2"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flipH="1" flipV="1">
            <a:off x="2423662" y="3050205"/>
            <a:ext cx="2" cy="136993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Oval 33"/>
          <p:cNvSpPr/>
          <p:nvPr/>
        </p:nvSpPr>
        <p:spPr>
          <a:xfrm>
            <a:off x="1428829" y="6351399"/>
            <a:ext cx="503714" cy="495262"/>
          </a:xfrm>
          <a:prstGeom prst="ellipse">
            <a:avLst/>
          </a:prstGeom>
          <a:ln w="28575">
            <a:solidFill>
              <a:srgbClr val="92D05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35" name="Oval 34"/>
          <p:cNvSpPr/>
          <p:nvPr/>
        </p:nvSpPr>
        <p:spPr>
          <a:xfrm>
            <a:off x="1454425" y="5832231"/>
            <a:ext cx="503714" cy="495262"/>
          </a:xfrm>
          <a:prstGeom prst="ellipse">
            <a:avLst/>
          </a:prstGeom>
          <a:ln w="28575">
            <a:solidFill>
              <a:srgbClr val="92D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fa-IR" sz="3200" b="1" dirty="0"/>
              <a:t>&gt;</a:t>
            </a:r>
            <a:endParaRPr lang="en-US" sz="3200" b="1" dirty="0"/>
          </a:p>
        </p:txBody>
      </p:sp>
    </p:spTree>
    <p:extLst>
      <p:ext uri="{BB962C8B-B14F-4D97-AF65-F5344CB8AC3E}">
        <p14:creationId xmlns:p14="http://schemas.microsoft.com/office/powerpoint/2010/main" val="284140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0929872" y="1802054"/>
            <a:ext cx="1262128" cy="101743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مثال1</a:t>
            </a:r>
            <a:endParaRPr lang="en-US" sz="2400" dirty="0">
              <a:cs typeface="B Nazanin" panose="00000400000000000000" pitchFamily="2" charset="-78"/>
            </a:endParaRPr>
          </a:p>
        </p:txBody>
      </p:sp>
      <p:sp>
        <p:nvSpPr>
          <p:cNvPr id="7" name="TextBox 6"/>
          <p:cNvSpPr txBox="1"/>
          <p:nvPr/>
        </p:nvSpPr>
        <p:spPr>
          <a:xfrm>
            <a:off x="3168202" y="2696458"/>
            <a:ext cx="8113690" cy="461665"/>
          </a:xfrm>
          <a:prstGeom prst="rect">
            <a:avLst/>
          </a:prstGeom>
          <a:noFill/>
        </p:spPr>
        <p:txBody>
          <a:bodyPr wrap="square" rtlCol="0">
            <a:spAutoFit/>
          </a:bodyPr>
          <a:lstStyle/>
          <a:p>
            <a:pPr algn="r"/>
            <a:r>
              <a:rPr lang="fa-IR" sz="2400" b="1" dirty="0" smtClean="0">
                <a:cs typeface="B Nazanin" panose="00000400000000000000" pitchFamily="2" charset="-78"/>
              </a:rPr>
              <a:t>کدام گزینه 3 هزارتایی، 6 صدتایی، 5 ده تایی، و 9 یکی را نشان می دهد؟</a:t>
            </a:r>
            <a:endParaRPr lang="en-US" sz="2400" b="1" dirty="0">
              <a:cs typeface="B Nazanin" panose="00000400000000000000" pitchFamily="2" charset="-78"/>
            </a:endParaRPr>
          </a:p>
        </p:txBody>
      </p:sp>
      <p:sp>
        <p:nvSpPr>
          <p:cNvPr id="8" name="TextBox 7"/>
          <p:cNvSpPr txBox="1"/>
          <p:nvPr/>
        </p:nvSpPr>
        <p:spPr>
          <a:xfrm>
            <a:off x="4597756" y="3905857"/>
            <a:ext cx="6795753" cy="461665"/>
          </a:xfrm>
          <a:prstGeom prst="rect">
            <a:avLst/>
          </a:prstGeom>
          <a:noFill/>
        </p:spPr>
        <p:txBody>
          <a:bodyPr wrap="square" rtlCol="0">
            <a:spAutoFit/>
          </a:bodyPr>
          <a:lstStyle/>
          <a:p>
            <a:pPr algn="r"/>
            <a:r>
              <a:rPr lang="fa-IR" sz="2400" b="1" dirty="0" smtClean="0">
                <a:cs typeface="B Nazanin" panose="00000400000000000000" pitchFamily="2" charset="-78"/>
              </a:rPr>
              <a:t>ب)5369			الف)6359</a:t>
            </a:r>
            <a:endParaRPr lang="en-US" sz="2400" b="1" dirty="0">
              <a:cs typeface="B Nazanin" panose="00000400000000000000" pitchFamily="2" charset="-78"/>
            </a:endParaRPr>
          </a:p>
        </p:txBody>
      </p:sp>
      <p:sp>
        <p:nvSpPr>
          <p:cNvPr id="9" name="TextBox 8"/>
          <p:cNvSpPr txBox="1"/>
          <p:nvPr/>
        </p:nvSpPr>
        <p:spPr>
          <a:xfrm>
            <a:off x="3889613" y="4626844"/>
            <a:ext cx="7392280" cy="461665"/>
          </a:xfrm>
          <a:prstGeom prst="rect">
            <a:avLst/>
          </a:prstGeom>
          <a:noFill/>
        </p:spPr>
        <p:txBody>
          <a:bodyPr wrap="square" rtlCol="0">
            <a:spAutoFit/>
          </a:bodyPr>
          <a:lstStyle/>
          <a:p>
            <a:pPr algn="r"/>
            <a:r>
              <a:rPr lang="fa-IR" sz="2400" b="1" dirty="0" smtClean="0">
                <a:cs typeface="B Nazanin" panose="00000400000000000000" pitchFamily="2" charset="-78"/>
              </a:rPr>
              <a:t>		د)3659	</a:t>
            </a:r>
            <a:r>
              <a:rPr lang="fa-IR" sz="2400" b="1" dirty="0" smtClean="0">
                <a:cs typeface="B Nazanin" panose="00000400000000000000" pitchFamily="2" charset="-78"/>
              </a:rPr>
              <a:t>            </a:t>
            </a:r>
            <a:r>
              <a:rPr lang="fa-IR" sz="2400" b="1" dirty="0" smtClean="0">
                <a:cs typeface="B Nazanin" panose="00000400000000000000" pitchFamily="2" charset="-78"/>
              </a:rPr>
              <a:t>	</a:t>
            </a:r>
            <a:r>
              <a:rPr lang="fa-IR" sz="2400" b="1" dirty="0" smtClean="0">
                <a:cs typeface="B Nazanin" panose="00000400000000000000" pitchFamily="2" charset="-78"/>
              </a:rPr>
              <a:t>                            </a:t>
            </a:r>
            <a:r>
              <a:rPr lang="fa-IR" sz="2400" b="1" dirty="0" smtClean="0">
                <a:cs typeface="B Nazanin" panose="00000400000000000000" pitchFamily="2" charset="-78"/>
              </a:rPr>
              <a:t>	ج)9365</a:t>
            </a:r>
            <a:endParaRPr lang="en-US" sz="2400" b="1" dirty="0">
              <a:cs typeface="B Nazanin" panose="00000400000000000000" pitchFamily="2" charset="-78"/>
            </a:endParaRPr>
          </a:p>
        </p:txBody>
      </p:sp>
      <p:sp>
        <p:nvSpPr>
          <p:cNvPr id="13" name="TextBox 12"/>
          <p:cNvSpPr txBox="1"/>
          <p:nvPr/>
        </p:nvSpPr>
        <p:spPr>
          <a:xfrm>
            <a:off x="463640" y="4263896"/>
            <a:ext cx="1120461" cy="461665"/>
          </a:xfrm>
          <a:prstGeom prst="rect">
            <a:avLst/>
          </a:prstGeom>
          <a:noFill/>
        </p:spPr>
        <p:txBody>
          <a:bodyPr wrap="square" rtlCol="0">
            <a:spAutoFit/>
          </a:bodyPr>
          <a:lstStyle/>
          <a:p>
            <a:r>
              <a:rPr lang="fa-IR" sz="2400" b="1" dirty="0" smtClean="0">
                <a:solidFill>
                  <a:schemeClr val="bg1"/>
                </a:solidFill>
                <a:cs typeface="B Nazanin" panose="00000400000000000000" pitchFamily="2" charset="-78"/>
              </a:rPr>
              <a:t>هزارگان</a:t>
            </a:r>
            <a:endParaRPr lang="en-US" sz="2400" b="1" dirty="0">
              <a:solidFill>
                <a:schemeClr val="bg1"/>
              </a:solidFill>
              <a:cs typeface="B Nazanin" panose="00000400000000000000" pitchFamily="2" charset="-78"/>
            </a:endParaRPr>
          </a:p>
        </p:txBody>
      </p:sp>
      <p:sp>
        <p:nvSpPr>
          <p:cNvPr id="14" name="TextBox 13"/>
          <p:cNvSpPr txBox="1"/>
          <p:nvPr/>
        </p:nvSpPr>
        <p:spPr>
          <a:xfrm>
            <a:off x="780170" y="4950523"/>
            <a:ext cx="3549380" cy="523220"/>
          </a:xfrm>
          <a:prstGeom prst="rect">
            <a:avLst/>
          </a:prstGeom>
          <a:noFill/>
        </p:spPr>
        <p:txBody>
          <a:bodyPr wrap="square" rtlCol="0">
            <a:spAutoFit/>
          </a:bodyPr>
          <a:lstStyle/>
          <a:p>
            <a:r>
              <a:rPr lang="fa-IR" sz="2800" b="1" dirty="0" smtClean="0">
                <a:cs typeface="B Nazanin" panose="00000400000000000000" pitchFamily="2" charset="-78"/>
              </a:rPr>
              <a:t>3	6	5	9</a:t>
            </a:r>
            <a:endParaRPr lang="en-US" sz="2800" b="1" dirty="0">
              <a:cs typeface="B Nazanin" panose="00000400000000000000" pitchFamily="2" charset="-78"/>
            </a:endParaRPr>
          </a:p>
        </p:txBody>
      </p:sp>
      <p:sp>
        <p:nvSpPr>
          <p:cNvPr id="19" name="Rectangle 18"/>
          <p:cNvSpPr/>
          <p:nvPr/>
        </p:nvSpPr>
        <p:spPr>
          <a:xfrm>
            <a:off x="4704055" y="5821794"/>
            <a:ext cx="2331077" cy="46166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a-IR" sz="2400" dirty="0" smtClean="0">
                <a:cs typeface="B Nazanin" panose="00000400000000000000" pitchFamily="2" charset="-78"/>
              </a:rPr>
              <a:t>گزینه صحیح (د) است</a:t>
            </a:r>
            <a:endParaRPr lang="en-US" sz="2400" dirty="0">
              <a:cs typeface="B Nazanin" panose="00000400000000000000" pitchFamily="2" charset="-78"/>
            </a:endParaRPr>
          </a:p>
        </p:txBody>
      </p:sp>
      <p:sp>
        <p:nvSpPr>
          <p:cNvPr id="15" name="TextBox 14"/>
          <p:cNvSpPr txBox="1"/>
          <p:nvPr/>
        </p:nvSpPr>
        <p:spPr>
          <a:xfrm>
            <a:off x="3637099" y="4265729"/>
            <a:ext cx="705027" cy="461665"/>
          </a:xfrm>
          <a:prstGeom prst="rect">
            <a:avLst/>
          </a:prstGeom>
          <a:noFill/>
        </p:spPr>
        <p:txBody>
          <a:bodyPr wrap="square" rtlCol="0">
            <a:spAutoFit/>
          </a:bodyPr>
          <a:lstStyle/>
          <a:p>
            <a:r>
              <a:rPr lang="fa-IR" sz="2400" dirty="0" smtClean="0">
                <a:cs typeface="B Nazanin" panose="00000400000000000000" pitchFamily="2" charset="-78"/>
              </a:rPr>
              <a:t>یکان</a:t>
            </a:r>
            <a:endParaRPr lang="en-US" sz="2400" dirty="0">
              <a:cs typeface="B Nazanin" panose="00000400000000000000" pitchFamily="2" charset="-78"/>
            </a:endParaRPr>
          </a:p>
        </p:txBody>
      </p:sp>
      <p:sp>
        <p:nvSpPr>
          <p:cNvPr id="16" name="TextBox 15"/>
          <p:cNvSpPr txBox="1"/>
          <p:nvPr/>
        </p:nvSpPr>
        <p:spPr>
          <a:xfrm>
            <a:off x="2554860" y="4265730"/>
            <a:ext cx="839170" cy="461665"/>
          </a:xfrm>
          <a:prstGeom prst="rect">
            <a:avLst/>
          </a:prstGeom>
          <a:noFill/>
        </p:spPr>
        <p:txBody>
          <a:bodyPr wrap="square" rtlCol="0">
            <a:spAutoFit/>
          </a:bodyPr>
          <a:lstStyle/>
          <a:p>
            <a:r>
              <a:rPr lang="fa-IR" sz="2400" dirty="0" smtClean="0">
                <a:cs typeface="B Nazanin" panose="00000400000000000000" pitchFamily="2" charset="-78"/>
              </a:rPr>
              <a:t>دهگان</a:t>
            </a:r>
            <a:endParaRPr lang="en-US" sz="2400" dirty="0">
              <a:cs typeface="B Nazanin" panose="00000400000000000000" pitchFamily="2" charset="-78"/>
            </a:endParaRPr>
          </a:p>
        </p:txBody>
      </p:sp>
      <p:sp>
        <p:nvSpPr>
          <p:cNvPr id="17" name="TextBox 16"/>
          <p:cNvSpPr txBox="1"/>
          <p:nvPr/>
        </p:nvSpPr>
        <p:spPr>
          <a:xfrm>
            <a:off x="1523817" y="4265729"/>
            <a:ext cx="951235" cy="461665"/>
          </a:xfrm>
          <a:prstGeom prst="rect">
            <a:avLst/>
          </a:prstGeom>
          <a:noFill/>
        </p:spPr>
        <p:txBody>
          <a:bodyPr wrap="square" rtlCol="0">
            <a:spAutoFit/>
          </a:bodyPr>
          <a:lstStyle/>
          <a:p>
            <a:r>
              <a:rPr lang="fa-IR" sz="2400" dirty="0" smtClean="0">
                <a:cs typeface="B Nazanin" panose="00000400000000000000" pitchFamily="2" charset="-78"/>
              </a:rPr>
              <a:t>صدگان</a:t>
            </a:r>
            <a:endParaRPr lang="en-US" sz="2400" dirty="0">
              <a:cs typeface="B Nazanin" panose="00000400000000000000" pitchFamily="2" charset="-78"/>
            </a:endParaRPr>
          </a:p>
        </p:txBody>
      </p:sp>
      <p:sp>
        <p:nvSpPr>
          <p:cNvPr id="18" name="TextBox 17"/>
          <p:cNvSpPr txBox="1"/>
          <p:nvPr/>
        </p:nvSpPr>
        <p:spPr>
          <a:xfrm>
            <a:off x="418383" y="4258293"/>
            <a:ext cx="952938" cy="461665"/>
          </a:xfrm>
          <a:prstGeom prst="rect">
            <a:avLst/>
          </a:prstGeom>
          <a:noFill/>
        </p:spPr>
        <p:txBody>
          <a:bodyPr wrap="square" rtlCol="0">
            <a:spAutoFit/>
          </a:bodyPr>
          <a:lstStyle/>
          <a:p>
            <a:r>
              <a:rPr lang="fa-IR" sz="2400" dirty="0" smtClean="0">
                <a:cs typeface="B Nazanin" panose="00000400000000000000" pitchFamily="2" charset="-78"/>
              </a:rPr>
              <a:t>هزارگان</a:t>
            </a:r>
            <a:endParaRPr lang="en-US" sz="2400" dirty="0">
              <a:cs typeface="B Nazanin" panose="00000400000000000000" pitchFamily="2" charset="-78"/>
            </a:endParaRPr>
          </a:p>
        </p:txBody>
      </p:sp>
      <p:cxnSp>
        <p:nvCxnSpPr>
          <p:cNvPr id="24" name="Straight Connector 23"/>
          <p:cNvCxnSpPr/>
          <p:nvPr/>
        </p:nvCxnSpPr>
        <p:spPr>
          <a:xfrm flipV="1">
            <a:off x="1371321" y="4288348"/>
            <a:ext cx="6726" cy="132959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flipH="1" flipV="1">
            <a:off x="2467250" y="4258293"/>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6" name="Straight Connector 25"/>
          <p:cNvCxnSpPr/>
          <p:nvPr/>
        </p:nvCxnSpPr>
        <p:spPr>
          <a:xfrm flipH="1" flipV="1">
            <a:off x="3431802" y="4265729"/>
            <a:ext cx="1" cy="136993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8" name="Straight Connector 27"/>
          <p:cNvCxnSpPr/>
          <p:nvPr/>
        </p:nvCxnSpPr>
        <p:spPr>
          <a:xfrm flipH="1">
            <a:off x="534023" y="4744410"/>
            <a:ext cx="3455589" cy="44198"/>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37992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676586" y="2369713"/>
            <a:ext cx="1300766" cy="1043189"/>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2</a:t>
            </a:r>
            <a:endParaRPr lang="en-US" sz="2400" dirty="0">
              <a:cs typeface="B Nazanin" panose="00000400000000000000" pitchFamily="2" charset="-78"/>
            </a:endParaRPr>
          </a:p>
        </p:txBody>
      </p:sp>
      <p:sp>
        <p:nvSpPr>
          <p:cNvPr id="5" name="TextBox 4"/>
          <p:cNvSpPr txBox="1"/>
          <p:nvPr/>
        </p:nvSpPr>
        <p:spPr>
          <a:xfrm>
            <a:off x="1983347" y="3374266"/>
            <a:ext cx="8847786" cy="523220"/>
          </a:xfrm>
          <a:prstGeom prst="rect">
            <a:avLst/>
          </a:prstGeom>
          <a:noFill/>
        </p:spPr>
        <p:txBody>
          <a:bodyPr wrap="square" rtlCol="0">
            <a:spAutoFit/>
          </a:bodyPr>
          <a:lstStyle/>
          <a:p>
            <a:pPr algn="r"/>
            <a:r>
              <a:rPr lang="fa-IR" sz="2800" b="1" dirty="0" smtClean="0">
                <a:cs typeface="B Nazanin" panose="00000400000000000000" pitchFamily="2" charset="-78"/>
              </a:rPr>
              <a:t>اعداد چهار رقمی زیر را به صورت گسترده بنویس.</a:t>
            </a:r>
            <a:endParaRPr lang="en-US" sz="2800" b="1" dirty="0">
              <a:cs typeface="B Nazanin" panose="00000400000000000000" pitchFamily="2" charset="-78"/>
            </a:endParaRPr>
          </a:p>
        </p:txBody>
      </p:sp>
      <p:sp>
        <p:nvSpPr>
          <p:cNvPr id="8" name="Rectangle 7"/>
          <p:cNvSpPr/>
          <p:nvPr/>
        </p:nvSpPr>
        <p:spPr>
          <a:xfrm>
            <a:off x="6397724" y="4618703"/>
            <a:ext cx="1442434" cy="5666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9125</a:t>
            </a:r>
            <a:endParaRPr lang="en-US" sz="2400" dirty="0">
              <a:cs typeface="B Nazanin" panose="00000400000000000000" pitchFamily="2" charset="-78"/>
            </a:endParaRPr>
          </a:p>
        </p:txBody>
      </p:sp>
      <p:sp>
        <p:nvSpPr>
          <p:cNvPr id="9" name="Rectangle 8"/>
          <p:cNvSpPr/>
          <p:nvPr/>
        </p:nvSpPr>
        <p:spPr>
          <a:xfrm>
            <a:off x="6397724" y="5496439"/>
            <a:ext cx="1442434" cy="5666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a:cs typeface="B Nazanin" panose="00000400000000000000" pitchFamily="2" charset="-78"/>
              </a:rPr>
              <a:t>1703</a:t>
            </a:r>
            <a:endParaRPr lang="en-US" sz="2400" dirty="0">
              <a:cs typeface="B Nazanin" panose="00000400000000000000" pitchFamily="2" charset="-78"/>
            </a:endParaRPr>
          </a:p>
        </p:txBody>
      </p:sp>
      <p:sp>
        <p:nvSpPr>
          <p:cNvPr id="10" name="Right Arrow 9"/>
          <p:cNvSpPr/>
          <p:nvPr/>
        </p:nvSpPr>
        <p:spPr>
          <a:xfrm>
            <a:off x="8187888" y="4721734"/>
            <a:ext cx="798490" cy="360609"/>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ight Arrow 10"/>
          <p:cNvSpPr/>
          <p:nvPr/>
        </p:nvSpPr>
        <p:spPr>
          <a:xfrm>
            <a:off x="8187888" y="5599469"/>
            <a:ext cx="798490" cy="360609"/>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2" name="TextBox 11"/>
          <p:cNvSpPr txBox="1"/>
          <p:nvPr/>
        </p:nvSpPr>
        <p:spPr>
          <a:xfrm>
            <a:off x="9076530" y="4600599"/>
            <a:ext cx="2524259" cy="584775"/>
          </a:xfrm>
          <a:prstGeom prst="rect">
            <a:avLst/>
          </a:prstGeom>
          <a:noFill/>
        </p:spPr>
        <p:txBody>
          <a:bodyPr wrap="square" rtlCol="0">
            <a:spAutoFit/>
          </a:bodyPr>
          <a:lstStyle/>
          <a:p>
            <a:r>
              <a:rPr lang="fa-IR" sz="3200" dirty="0" smtClean="0">
                <a:cs typeface="B Nazanin" panose="00000400000000000000" pitchFamily="2" charset="-78"/>
              </a:rPr>
              <a:t>5+20+100+900</a:t>
            </a:r>
            <a:endParaRPr lang="en-US" sz="2400" dirty="0">
              <a:cs typeface="B Nazanin" panose="00000400000000000000" pitchFamily="2" charset="-78"/>
            </a:endParaRPr>
          </a:p>
        </p:txBody>
      </p:sp>
      <p:sp>
        <p:nvSpPr>
          <p:cNvPr id="13" name="TextBox 12"/>
          <p:cNvSpPr txBox="1"/>
          <p:nvPr/>
        </p:nvSpPr>
        <p:spPr>
          <a:xfrm>
            <a:off x="9076530" y="5496439"/>
            <a:ext cx="2781837" cy="584775"/>
          </a:xfrm>
          <a:prstGeom prst="rect">
            <a:avLst/>
          </a:prstGeom>
          <a:noFill/>
        </p:spPr>
        <p:txBody>
          <a:bodyPr wrap="square" rtlCol="0">
            <a:spAutoFit/>
          </a:bodyPr>
          <a:lstStyle/>
          <a:p>
            <a:r>
              <a:rPr lang="fa-IR" sz="3200" dirty="0" smtClean="0">
                <a:cs typeface="B Nazanin" panose="00000400000000000000" pitchFamily="2" charset="-78"/>
              </a:rPr>
              <a:t>3+700+1000</a:t>
            </a:r>
            <a:endParaRPr lang="en-US" sz="2800" dirty="0">
              <a:cs typeface="B Nazanin" panose="00000400000000000000" pitchFamily="2" charset="-78"/>
            </a:endParaRPr>
          </a:p>
        </p:txBody>
      </p:sp>
      <p:sp>
        <p:nvSpPr>
          <p:cNvPr id="2" name="Rectangle 1"/>
          <p:cNvSpPr/>
          <p:nvPr/>
        </p:nvSpPr>
        <p:spPr>
          <a:xfrm>
            <a:off x="592849" y="4637727"/>
            <a:ext cx="944489" cy="584775"/>
          </a:xfrm>
          <a:prstGeom prst="rect">
            <a:avLst/>
          </a:prstGeom>
        </p:spPr>
        <p:txBody>
          <a:bodyPr wrap="none">
            <a:spAutoFit/>
          </a:bodyPr>
          <a:lstStyle/>
          <a:p>
            <a:pPr algn="ctr"/>
            <a:r>
              <a:rPr lang="fa-IR" sz="3200" b="1" dirty="0">
                <a:cs typeface="B Nazanin" panose="00000400000000000000" pitchFamily="2" charset="-78"/>
              </a:rPr>
              <a:t>9125</a:t>
            </a:r>
            <a:endParaRPr lang="en-US" sz="2400" b="1" dirty="0">
              <a:cs typeface="B Nazanin" panose="00000400000000000000" pitchFamily="2" charset="-78"/>
            </a:endParaRPr>
          </a:p>
        </p:txBody>
      </p:sp>
      <p:sp>
        <p:nvSpPr>
          <p:cNvPr id="3" name="Rectangle 2"/>
          <p:cNvSpPr/>
          <p:nvPr/>
        </p:nvSpPr>
        <p:spPr>
          <a:xfrm>
            <a:off x="592849" y="5496439"/>
            <a:ext cx="954108" cy="584775"/>
          </a:xfrm>
          <a:prstGeom prst="rect">
            <a:avLst/>
          </a:prstGeom>
        </p:spPr>
        <p:txBody>
          <a:bodyPr wrap="none">
            <a:spAutoFit/>
          </a:bodyPr>
          <a:lstStyle/>
          <a:p>
            <a:pPr algn="ctr"/>
            <a:r>
              <a:rPr lang="fa-IR" sz="3200" b="1" dirty="0">
                <a:cs typeface="B Nazanin" panose="00000400000000000000" pitchFamily="2" charset="-78"/>
              </a:rPr>
              <a:t>1703</a:t>
            </a:r>
            <a:endParaRPr lang="en-US" sz="2400" b="1" dirty="0">
              <a:cs typeface="B Nazanin" panose="00000400000000000000" pitchFamily="2" charset="-78"/>
            </a:endParaRPr>
          </a:p>
        </p:txBody>
      </p:sp>
      <p:sp>
        <p:nvSpPr>
          <p:cNvPr id="14" name="Right Arrow 13"/>
          <p:cNvSpPr/>
          <p:nvPr/>
        </p:nvSpPr>
        <p:spPr>
          <a:xfrm>
            <a:off x="1564784" y="4802458"/>
            <a:ext cx="837126" cy="33081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ight Arrow 14"/>
          <p:cNvSpPr/>
          <p:nvPr/>
        </p:nvSpPr>
        <p:spPr>
          <a:xfrm>
            <a:off x="1524706" y="5599469"/>
            <a:ext cx="837126" cy="33081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603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0212946" y="2537138"/>
            <a:ext cx="1300767" cy="77273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3</a:t>
            </a:r>
            <a:endParaRPr lang="en-US" sz="2400" dirty="0">
              <a:cs typeface="B Nazanin" panose="00000400000000000000" pitchFamily="2" charset="-78"/>
            </a:endParaRPr>
          </a:p>
        </p:txBody>
      </p:sp>
      <p:sp>
        <p:nvSpPr>
          <p:cNvPr id="6" name="TextBox 5"/>
          <p:cNvSpPr txBox="1"/>
          <p:nvPr/>
        </p:nvSpPr>
        <p:spPr>
          <a:xfrm>
            <a:off x="1481070" y="3142445"/>
            <a:ext cx="8989454" cy="954107"/>
          </a:xfrm>
          <a:prstGeom prst="rect">
            <a:avLst/>
          </a:prstGeom>
          <a:noFill/>
        </p:spPr>
        <p:txBody>
          <a:bodyPr wrap="square" rtlCol="0">
            <a:spAutoFit/>
          </a:bodyPr>
          <a:lstStyle/>
          <a:p>
            <a:pPr algn="r"/>
            <a:r>
              <a:rPr lang="fa-IR" sz="2800" b="1" dirty="0" smtClean="0">
                <a:cs typeface="B Nazanin" panose="00000400000000000000" pitchFamily="2" charset="-78"/>
              </a:rPr>
              <a:t>کشاورزی 5 جعبه پرتقال را بسته بندی کرد، اگر هر جعبه 1000 پرتقال باشد، این کشاورز در کل چند پرتقال را بسته بندی کرده است.</a:t>
            </a:r>
            <a:endParaRPr lang="en-US" sz="2800" b="1" dirty="0">
              <a:cs typeface="B Nazanin" panose="00000400000000000000" pitchFamily="2" charset="-78"/>
            </a:endParaRPr>
          </a:p>
        </p:txBody>
      </p:sp>
      <p:sp>
        <p:nvSpPr>
          <p:cNvPr id="7" name="Rectangle 6"/>
          <p:cNvSpPr/>
          <p:nvPr/>
        </p:nvSpPr>
        <p:spPr>
          <a:xfrm>
            <a:off x="911517" y="4849311"/>
            <a:ext cx="991674" cy="489397"/>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1000</a:t>
            </a:r>
            <a:endParaRPr lang="en-US" sz="2400" dirty="0">
              <a:cs typeface="B Nazanin" panose="00000400000000000000" pitchFamily="2" charset="-78"/>
            </a:endParaRPr>
          </a:p>
        </p:txBody>
      </p:sp>
      <p:sp>
        <p:nvSpPr>
          <p:cNvPr id="8" name="Rectangle 7"/>
          <p:cNvSpPr/>
          <p:nvPr/>
        </p:nvSpPr>
        <p:spPr>
          <a:xfrm>
            <a:off x="911517" y="5544148"/>
            <a:ext cx="991674" cy="489397"/>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1000</a:t>
            </a:r>
            <a:endParaRPr lang="en-US" sz="3200" dirty="0">
              <a:cs typeface="B Nazanin" panose="00000400000000000000" pitchFamily="2" charset="-78"/>
            </a:endParaRPr>
          </a:p>
        </p:txBody>
      </p:sp>
      <p:sp>
        <p:nvSpPr>
          <p:cNvPr id="9" name="Rectangle 8"/>
          <p:cNvSpPr/>
          <p:nvPr/>
        </p:nvSpPr>
        <p:spPr>
          <a:xfrm>
            <a:off x="2381854" y="4849311"/>
            <a:ext cx="991674" cy="489397"/>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1000</a:t>
            </a:r>
            <a:endParaRPr lang="en-US" sz="3200" dirty="0">
              <a:cs typeface="B Nazanin" panose="00000400000000000000" pitchFamily="2" charset="-78"/>
            </a:endParaRPr>
          </a:p>
        </p:txBody>
      </p:sp>
      <p:sp>
        <p:nvSpPr>
          <p:cNvPr id="10" name="Rectangle 9"/>
          <p:cNvSpPr/>
          <p:nvPr/>
        </p:nvSpPr>
        <p:spPr>
          <a:xfrm>
            <a:off x="2381854" y="5559485"/>
            <a:ext cx="991674" cy="489397"/>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1000</a:t>
            </a:r>
            <a:endParaRPr lang="en-US" sz="3200" dirty="0">
              <a:cs typeface="B Nazanin" panose="00000400000000000000" pitchFamily="2" charset="-78"/>
            </a:endParaRPr>
          </a:p>
        </p:txBody>
      </p:sp>
      <p:sp>
        <p:nvSpPr>
          <p:cNvPr id="11" name="Rectangle 10"/>
          <p:cNvSpPr/>
          <p:nvPr/>
        </p:nvSpPr>
        <p:spPr>
          <a:xfrm>
            <a:off x="3852192" y="5222798"/>
            <a:ext cx="991674" cy="489397"/>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smtClean="0">
                <a:cs typeface="B Nazanin" panose="00000400000000000000" pitchFamily="2" charset="-78"/>
              </a:rPr>
              <a:t>1000</a:t>
            </a:r>
            <a:endParaRPr lang="en-US" sz="3200" dirty="0">
              <a:cs typeface="B Nazanin" panose="00000400000000000000" pitchFamily="2" charset="-78"/>
            </a:endParaRPr>
          </a:p>
        </p:txBody>
      </p:sp>
      <p:sp>
        <p:nvSpPr>
          <p:cNvPr id="12" name="Right Arrow 11"/>
          <p:cNvSpPr/>
          <p:nvPr/>
        </p:nvSpPr>
        <p:spPr>
          <a:xfrm>
            <a:off x="5457759" y="5338708"/>
            <a:ext cx="1236372" cy="220777"/>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TextBox 13"/>
          <p:cNvSpPr txBox="1"/>
          <p:nvPr/>
        </p:nvSpPr>
        <p:spPr>
          <a:xfrm>
            <a:off x="5691887" y="5187486"/>
            <a:ext cx="4311923" cy="523220"/>
          </a:xfrm>
          <a:prstGeom prst="rect">
            <a:avLst/>
          </a:prstGeom>
          <a:noFill/>
        </p:spPr>
        <p:txBody>
          <a:bodyPr wrap="square" rtlCol="0">
            <a:spAutoFit/>
          </a:bodyPr>
          <a:lstStyle/>
          <a:p>
            <a:pPr algn="r"/>
            <a:r>
              <a:rPr lang="fa-IR" sz="2800" b="1" dirty="0" smtClean="0">
                <a:cs typeface="B Nazanin" panose="00000400000000000000" pitchFamily="2" charset="-78"/>
              </a:rPr>
              <a:t>تعداد پرتقال ها </a:t>
            </a:r>
            <a:r>
              <a:rPr lang="fa-IR" sz="2800" b="1" u="sng" dirty="0" smtClean="0">
                <a:solidFill>
                  <a:srgbClr val="FF0000"/>
                </a:solidFill>
                <a:cs typeface="B Nazanin" panose="00000400000000000000" pitchFamily="2" charset="-78"/>
              </a:rPr>
              <a:t>5000</a:t>
            </a:r>
            <a:r>
              <a:rPr lang="fa-IR" sz="2800" b="1" dirty="0" smtClean="0">
                <a:cs typeface="B Nazanin" panose="00000400000000000000" pitchFamily="2" charset="-78"/>
              </a:rPr>
              <a:t> </a:t>
            </a:r>
            <a:endParaRPr lang="en-US" sz="2800" b="1" dirty="0">
              <a:cs typeface="B Nazanin" panose="00000400000000000000" pitchFamily="2" charset="-78"/>
            </a:endParaRPr>
          </a:p>
        </p:txBody>
      </p:sp>
    </p:spTree>
    <p:extLst>
      <p:ext uri="{BB962C8B-B14F-4D97-AF65-F5344CB8AC3E}">
        <p14:creationId xmlns:p14="http://schemas.microsoft.com/office/powerpoint/2010/main" val="256083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0573555" y="2027750"/>
            <a:ext cx="1300767" cy="77273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مثال 4</a:t>
            </a:r>
            <a:endParaRPr lang="en-US" sz="2400" dirty="0">
              <a:cs typeface="B Nazanin" panose="00000400000000000000" pitchFamily="2" charset="-78"/>
            </a:endParaRPr>
          </a:p>
        </p:txBody>
      </p:sp>
      <p:sp>
        <p:nvSpPr>
          <p:cNvPr id="6" name="TextBox 5"/>
          <p:cNvSpPr txBox="1"/>
          <p:nvPr/>
        </p:nvSpPr>
        <p:spPr>
          <a:xfrm>
            <a:off x="768025" y="3203575"/>
            <a:ext cx="11106297" cy="2954655"/>
          </a:xfrm>
          <a:prstGeom prst="rect">
            <a:avLst/>
          </a:prstGeom>
          <a:noFill/>
        </p:spPr>
        <p:txBody>
          <a:bodyPr wrap="square" rtlCol="0">
            <a:spAutoFit/>
          </a:bodyPr>
          <a:lstStyle/>
          <a:p>
            <a:pPr algn="r">
              <a:lnSpc>
                <a:spcPct val="150000"/>
              </a:lnSpc>
            </a:pPr>
            <a:r>
              <a:rPr lang="fa-IR" sz="2800" b="1" dirty="0" smtClean="0">
                <a:cs typeface="B Nazanin" panose="00000400000000000000" pitchFamily="2" charset="-78"/>
              </a:rPr>
              <a:t>جاهای خالی را پر کن.</a:t>
            </a:r>
          </a:p>
          <a:p>
            <a:pPr algn="r">
              <a:lnSpc>
                <a:spcPct val="150000"/>
              </a:lnSpc>
            </a:pPr>
            <a:endParaRPr lang="fa-IR" sz="2400" dirty="0">
              <a:cs typeface="B Nazanin" panose="00000400000000000000" pitchFamily="2" charset="-78"/>
            </a:endParaRPr>
          </a:p>
          <a:p>
            <a:pPr algn="r">
              <a:lnSpc>
                <a:spcPct val="150000"/>
              </a:lnSpc>
            </a:pPr>
            <a:r>
              <a:rPr lang="fa-IR" sz="2400" b="1" dirty="0" smtClean="0">
                <a:cs typeface="B Nazanin" panose="00000400000000000000" pitchFamily="2" charset="-78"/>
              </a:rPr>
              <a:t>20 بسته صدتایی می شود                        </a:t>
            </a:r>
            <a:r>
              <a:rPr lang="fa-IR" sz="2400" b="1" dirty="0" smtClean="0">
                <a:cs typeface="B Nazanin" panose="00000400000000000000" pitchFamily="2" charset="-78"/>
              </a:rPr>
              <a:t>          تا</a:t>
            </a:r>
            <a:endParaRPr lang="fa-IR" sz="2400" b="1" dirty="0" smtClean="0">
              <a:cs typeface="B Nazanin" panose="00000400000000000000" pitchFamily="2" charset="-78"/>
            </a:endParaRPr>
          </a:p>
          <a:p>
            <a:pPr algn="r">
              <a:lnSpc>
                <a:spcPct val="150000"/>
              </a:lnSpc>
            </a:pPr>
            <a:endParaRPr lang="fa-IR" sz="2400" dirty="0" smtClean="0">
              <a:cs typeface="B Nazanin" panose="00000400000000000000" pitchFamily="2" charset="-78"/>
            </a:endParaRPr>
          </a:p>
          <a:p>
            <a:pPr algn="r">
              <a:lnSpc>
                <a:spcPct val="150000"/>
              </a:lnSpc>
            </a:pPr>
            <a:r>
              <a:rPr lang="fa-IR" sz="2400" b="1" dirty="0" smtClean="0">
                <a:cs typeface="B Nazanin" panose="00000400000000000000" pitchFamily="2" charset="-78"/>
              </a:rPr>
              <a:t>در عدد 1379 ارزش مکانی عدد                    از همه بیشتر است و ارزش </a:t>
            </a:r>
            <a:r>
              <a:rPr lang="fa-IR" sz="2400" b="1" dirty="0" smtClean="0">
                <a:cs typeface="B Nazanin" panose="00000400000000000000" pitchFamily="2" charset="-78"/>
              </a:rPr>
              <a:t>مکانی             </a:t>
            </a:r>
            <a:r>
              <a:rPr lang="fa-IR" sz="2400" b="1" dirty="0" smtClean="0">
                <a:cs typeface="B Nazanin" panose="00000400000000000000" pitchFamily="2" charset="-78"/>
              </a:rPr>
              <a:t>از همه </a:t>
            </a:r>
            <a:r>
              <a:rPr lang="fa-IR" sz="2400" b="1" dirty="0" smtClean="0">
                <a:cs typeface="B Nazanin" panose="00000400000000000000" pitchFamily="2" charset="-78"/>
              </a:rPr>
              <a:t>  کمتر </a:t>
            </a:r>
            <a:r>
              <a:rPr lang="fa-IR" sz="2400" b="1" dirty="0" smtClean="0">
                <a:cs typeface="B Nazanin" panose="00000400000000000000" pitchFamily="2" charset="-78"/>
              </a:rPr>
              <a:t>است</a:t>
            </a:r>
          </a:p>
        </p:txBody>
      </p:sp>
      <p:sp>
        <p:nvSpPr>
          <p:cNvPr id="7" name="12-Point Star 6"/>
          <p:cNvSpPr/>
          <p:nvPr/>
        </p:nvSpPr>
        <p:spPr>
          <a:xfrm>
            <a:off x="7423517" y="4359918"/>
            <a:ext cx="1624083" cy="703400"/>
          </a:xfrm>
          <a:prstGeom prst="star1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solidFill>
                  <a:schemeClr val="tx1">
                    <a:lumMod val="95000"/>
                    <a:lumOff val="5000"/>
                  </a:schemeClr>
                </a:solidFill>
                <a:cs typeface="B Nazanin" panose="00000400000000000000" pitchFamily="2" charset="-78"/>
              </a:rPr>
              <a:t>2000</a:t>
            </a:r>
            <a:endParaRPr lang="en-US" sz="2400" dirty="0">
              <a:solidFill>
                <a:schemeClr val="tx1">
                  <a:lumMod val="95000"/>
                  <a:lumOff val="5000"/>
                </a:schemeClr>
              </a:solidFill>
              <a:cs typeface="B Nazanin" panose="00000400000000000000" pitchFamily="2" charset="-78"/>
            </a:endParaRPr>
          </a:p>
        </p:txBody>
      </p:sp>
      <p:sp>
        <p:nvSpPr>
          <p:cNvPr id="2" name="TextBox 1"/>
          <p:cNvSpPr txBox="1"/>
          <p:nvPr/>
        </p:nvSpPr>
        <p:spPr>
          <a:xfrm>
            <a:off x="419141" y="4480785"/>
            <a:ext cx="4872923" cy="461665"/>
          </a:xfrm>
          <a:prstGeom prst="rect">
            <a:avLst/>
          </a:prstGeom>
          <a:noFill/>
        </p:spPr>
        <p:txBody>
          <a:bodyPr wrap="square" rtlCol="0">
            <a:spAutoFit/>
          </a:bodyPr>
          <a:lstStyle/>
          <a:p>
            <a:pPr algn="r" rtl="1"/>
            <a:r>
              <a:rPr lang="fa-IR" sz="2400" b="1" dirty="0" smtClean="0">
                <a:cs typeface="B Nazanin" panose="00000400000000000000" pitchFamily="2" charset="-78"/>
              </a:rPr>
              <a:t>10 بسته صد تایی می شود 1000 تا</a:t>
            </a:r>
            <a:endParaRPr lang="en-US" sz="2400" b="1" dirty="0">
              <a:cs typeface="B Nazanin" panose="00000400000000000000" pitchFamily="2" charset="-78"/>
            </a:endParaRPr>
          </a:p>
        </p:txBody>
      </p:sp>
      <p:sp>
        <p:nvSpPr>
          <p:cNvPr id="10" name="Right Arrow 9"/>
          <p:cNvSpPr/>
          <p:nvPr/>
        </p:nvSpPr>
        <p:spPr>
          <a:xfrm rot="10800000">
            <a:off x="5723507" y="4531990"/>
            <a:ext cx="837126" cy="29782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699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432" y="2852794"/>
            <a:ext cx="10876881" cy="2446824"/>
          </a:xfrm>
          <a:prstGeom prst="rect">
            <a:avLst/>
          </a:prstGeom>
          <a:noFill/>
        </p:spPr>
        <p:txBody>
          <a:bodyPr wrap="square" rtlCol="0">
            <a:spAutoFit/>
          </a:bodyPr>
          <a:lstStyle/>
          <a:p>
            <a:pPr algn="r">
              <a:lnSpc>
                <a:spcPct val="200000"/>
              </a:lnSpc>
            </a:pPr>
            <a:r>
              <a:rPr lang="fa-IR" sz="2800" b="1" dirty="0" smtClean="0">
                <a:cs typeface="B Nazanin" panose="00000400000000000000" pitchFamily="2" charset="-78"/>
              </a:rPr>
              <a:t>ارزش مکانی یک زیرا یک بسته هزارتایی است           از همه بیشتر</a:t>
            </a:r>
          </a:p>
          <a:p>
            <a:pPr algn="r">
              <a:lnSpc>
                <a:spcPct val="200000"/>
              </a:lnSpc>
            </a:pPr>
            <a:endParaRPr lang="fa-IR" sz="2400" dirty="0">
              <a:cs typeface="B Nazanin" panose="00000400000000000000" pitchFamily="2" charset="-78"/>
            </a:endParaRPr>
          </a:p>
          <a:p>
            <a:pPr algn="r">
              <a:lnSpc>
                <a:spcPct val="200000"/>
              </a:lnSpc>
            </a:pPr>
            <a:r>
              <a:rPr lang="fa-IR" sz="2800" b="1" dirty="0" smtClean="0">
                <a:cs typeface="B Nazanin" panose="00000400000000000000" pitchFamily="2" charset="-78"/>
              </a:rPr>
              <a:t>ارزش مکانی 9 زیرا 9 یکی است              از همه کمتر</a:t>
            </a:r>
            <a:endParaRPr lang="en-US" sz="2800" b="1" dirty="0">
              <a:cs typeface="B Nazanin" panose="00000400000000000000" pitchFamily="2" charset="-78"/>
            </a:endParaRPr>
          </a:p>
        </p:txBody>
      </p:sp>
      <p:sp>
        <p:nvSpPr>
          <p:cNvPr id="6" name="Right Arrow 5"/>
          <p:cNvSpPr/>
          <p:nvPr/>
        </p:nvSpPr>
        <p:spPr>
          <a:xfrm>
            <a:off x="5488868" y="3290842"/>
            <a:ext cx="704877" cy="24392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Right Arrow 4"/>
          <p:cNvSpPr/>
          <p:nvPr/>
        </p:nvSpPr>
        <p:spPr>
          <a:xfrm>
            <a:off x="7056407" y="4888951"/>
            <a:ext cx="704877" cy="24392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8080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1101</Words>
  <Application>Microsoft Office PowerPoint</Application>
  <PresentationFormat>Widescreen</PresentationFormat>
  <Paragraphs>317</Paragraphs>
  <Slides>25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3" baseType="lpstr">
      <vt:lpstr>Arial</vt:lpstr>
      <vt:lpstr>B Nazanin</vt:lpstr>
      <vt:lpstr>B Titr</vt:lpstr>
      <vt:lpstr>Calibri</vt:lpstr>
      <vt:lpstr>Calibri Light</vt:lpstr>
      <vt:lpstr>Office Theme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121</cp:revision>
  <dcterms:created xsi:type="dcterms:W3CDTF">2015-07-06T05:06:21Z</dcterms:created>
  <dcterms:modified xsi:type="dcterms:W3CDTF">2015-07-14T10:11:23Z</dcterms:modified>
</cp:coreProperties>
</file>